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29"/>
  </p:notesMasterIdLst>
  <p:sldIdLst>
    <p:sldId id="257" r:id="rId2"/>
    <p:sldId id="272" r:id="rId3"/>
    <p:sldId id="300" r:id="rId4"/>
    <p:sldId id="302" r:id="rId5"/>
    <p:sldId id="304" r:id="rId6"/>
    <p:sldId id="321" r:id="rId7"/>
    <p:sldId id="327" r:id="rId8"/>
    <p:sldId id="319" r:id="rId9"/>
    <p:sldId id="324" r:id="rId10"/>
    <p:sldId id="310" r:id="rId11"/>
    <p:sldId id="326" r:id="rId12"/>
    <p:sldId id="325" r:id="rId13"/>
    <p:sldId id="311" r:id="rId14"/>
    <p:sldId id="312" r:id="rId15"/>
    <p:sldId id="313" r:id="rId16"/>
    <p:sldId id="298" r:id="rId17"/>
    <p:sldId id="315" r:id="rId18"/>
    <p:sldId id="316" r:id="rId19"/>
    <p:sldId id="322" r:id="rId20"/>
    <p:sldId id="323" r:id="rId21"/>
    <p:sldId id="284" r:id="rId22"/>
    <p:sldId id="292" r:id="rId23"/>
    <p:sldId id="317" r:id="rId24"/>
    <p:sldId id="318" r:id="rId25"/>
    <p:sldId id="287" r:id="rId26"/>
    <p:sldId id="320" r:id="rId27"/>
    <p:sldId id="283" r:id="rId28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639" autoAdjust="0"/>
    <p:restoredTop sz="94660"/>
  </p:normalViewPr>
  <p:slideViewPr>
    <p:cSldViewPr>
      <p:cViewPr>
        <p:scale>
          <a:sx n="66" d="100"/>
          <a:sy n="66" d="100"/>
        </p:scale>
        <p:origin x="-105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D60D463-5F20-4D9B-859E-8CCE0FEF8009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A755601-23C2-4CC2-A106-5BFE894215D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05DED-81DF-42EE-92B4-D67F00050039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7C282-6AFA-4E73-98D8-2AA7AA110CE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BCB9F-9FA9-4597-9D3B-9718242E34C7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1E4ED-8E47-4F53-8ABB-9151E452FA3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31761-1FA1-43F9-91A4-0C18080513E9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DA94-4DBB-48D9-B634-9D567DF4A06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397C-01BD-494D-A381-548465EF953E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FAAF9-E83F-4F40-83F9-DB9D8F47052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A6644-0165-431D-A823-FA0AFA39A37C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A9067-E9B0-417C-990F-8002CBF19C4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DE46-CC6F-4233-87D4-2A262CF18474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37A0-0C3B-49C6-A619-125BD94F3ED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817CB-AFF9-421F-A88A-7A4950AFD5E9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1205D-A562-4E5B-B4B2-57B20DC4768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42179-89E8-4456-8C55-85CBDBB63D87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C78F2-432B-4330-83C3-26F46BCA971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1543-DAF4-44D5-B212-A91F25CC6B89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32DA-32F0-4773-A99B-A612FF76A1B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2AA87-9D0B-41F6-B220-9DD1CFF223D6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F7BAF-5EC4-4370-83A6-68E8FD6C6D2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98DA9-4943-45B5-911D-E981E169A90A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850DE-CE33-4601-AB7D-9AD81DAA7FA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r-H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2FA318-6D17-4F50-92A8-00CF107EE90C}" type="datetimeFigureOut">
              <a:rPr lang="sr-Latn-CS"/>
              <a:pPr>
                <a:defRPr/>
              </a:pPr>
              <a:t>10.4.2009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C0D040-013D-45A8-A73E-39751122F31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hyperlink" Target="AUTO.AVI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openxmlformats.org/officeDocument/2006/relationships/image" Target="../media/image28.jpeg"/><Relationship Id="rId4" Type="http://schemas.openxmlformats.org/officeDocument/2006/relationships/hyperlink" Target="ROBOT.MPG" TargetMode="External"/><Relationship Id="rId9" Type="http://schemas.openxmlformats.org/officeDocument/2006/relationships/hyperlink" Target="SJEDISTE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857250" y="2571750"/>
            <a:ext cx="77406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r-HR" sz="6000" b="1">
                <a:solidFill>
                  <a:schemeClr val="bg1"/>
                </a:solidFill>
                <a:latin typeface="Calibri" pitchFamily="34" charset="0"/>
              </a:rPr>
              <a:t>Elektrotehnički Fakultet</a:t>
            </a:r>
          </a:p>
          <a:p>
            <a:pPr algn="ctr"/>
            <a:r>
              <a:rPr lang="hr-HR" sz="6000" b="1">
                <a:solidFill>
                  <a:schemeClr val="bg1"/>
                </a:solidFill>
                <a:latin typeface="Calibri" pitchFamily="34" charset="0"/>
              </a:rPr>
              <a:t>Sarajevo</a:t>
            </a:r>
          </a:p>
        </p:txBody>
      </p:sp>
      <p:pic>
        <p:nvPicPr>
          <p:cNvPr id="2055" name="Picture 7" descr="C:\Documents and Settings\admin\Desktop\ETF PREZENTACIJA\prezentacija_srednje_skole\PA220273_edit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357188" y="3929066"/>
            <a:ext cx="2428867" cy="2332221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6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929067"/>
            <a:ext cx="2857489" cy="275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928826" y="5786454"/>
            <a:ext cx="4572000" cy="100027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</a:rPr>
              <a:t>UNIVERZITET U SARAJEVU</a:t>
            </a:r>
          </a:p>
          <a:p>
            <a:pPr algn="ctr">
              <a:spcBef>
                <a:spcPct val="50000"/>
              </a:spcBef>
            </a:pPr>
            <a:r>
              <a:rPr lang="hr-HR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</a:rPr>
              <a:t>ELEKTROTEHNIČKI FAKULTET U SARAJEVU</a:t>
            </a:r>
            <a:endParaRPr lang="en-GB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9" name="Oval 8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0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48025" y="701675"/>
            <a:ext cx="22526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Laboratorije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30" name="Picture 6" descr="C:\Documents and Settings\admin\Desktop\ETF PREZENTACIJA\NOVI MATERIJAL\izdvojeno\PA26028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42909" y="1428736"/>
            <a:ext cx="6572297" cy="4929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2" descr="C:\Documents and Settings\admin\Desktop\ETF PREZENTACIJA\NOVI MATERIJAL\izdvojeno\PA2602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500042"/>
            <a:ext cx="73152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7" descr="C:\Documents and Settings\admin\Desktop\STA709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6788" y="428604"/>
            <a:ext cx="7048550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7" name="Oval 6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8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48025" y="701675"/>
            <a:ext cx="22526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Laboratorije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4" descr="C:\Documents and Settings\admin\Desktop\ETF PREZENTACIJA\NOVI MATERIJAL\izdvojeno\vlcsnap-74839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1500174"/>
            <a:ext cx="6286501" cy="4714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6" descr="C:\Documents and Settings\admin\Desktop\STA709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928671"/>
            <a:ext cx="6667548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C:\Documents and Settings\admin\Desktop\ETF PREZENTACIJA\JosSlika\STA70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071" y="357166"/>
            <a:ext cx="6953267" cy="5214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9" name="Oval 8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0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48025" y="701675"/>
            <a:ext cx="22526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Laboratorije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7" descr="C:\Documents and Settings\admin\Desktop\ETF PREZENTACIJA\NOVI MATERIJAL\izdvojeno\PA260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5876944" cy="440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C:\Documents and Settings\admin\Desktop\ETF PREZENTACIJA\prezentacija_srednje_skole\PA2202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432331"/>
            <a:ext cx="6186499" cy="4639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 descr="C:\Documents and Settings\admin\Desktop\ETF PREZENTACIJA\prezentacija_srednje_skole\PA2202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142984"/>
            <a:ext cx="6143668" cy="4607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20" name="Group 19"/>
          <p:cNvGrpSpPr/>
          <p:nvPr/>
        </p:nvGrpSpPr>
        <p:grpSpPr>
          <a:xfrm>
            <a:off x="214282" y="2740620"/>
            <a:ext cx="6346576" cy="4831784"/>
            <a:chOff x="2928926" y="285728"/>
            <a:chExt cx="6346576" cy="4831784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/>
            <a:srcRect l="9182" r="15073"/>
            <a:stretch>
              <a:fillRect/>
            </a:stretch>
          </p:blipFill>
          <p:spPr bwMode="auto">
            <a:xfrm>
              <a:off x="2928926" y="285728"/>
              <a:ext cx="6215074" cy="48317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  <a:reflection blurRad="6350" stA="50000" endA="300" endPos="90000" dir="5400000" sy="-100000" algn="bl" rotWithShape="0"/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 rot="21233406">
              <a:off x="6049813" y="371629"/>
              <a:ext cx="3225689" cy="386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>
                  <a:solidFill>
                    <a:srgbClr val="002060"/>
                  </a:solidFill>
                </a:rPr>
                <a:t>web-site: www.etf.unsa.ba</a:t>
              </a:r>
              <a:endParaRPr lang="hr-HR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28926" y="285728"/>
            <a:ext cx="8072494" cy="5143536"/>
            <a:chOff x="357190" y="2844795"/>
            <a:chExt cx="7215206" cy="3891516"/>
          </a:xfrm>
        </p:grpSpPr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90" y="2844795"/>
              <a:ext cx="7215206" cy="37274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  <a:reflection blurRad="6350" stA="50000" endA="300" endPos="90000" dir="5400000" sy="-100000" algn="bl" rotWithShape="0"/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 rot="21206085">
              <a:off x="445026" y="6366979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err="1">
                  <a:solidFill>
                    <a:srgbClr val="002060"/>
                  </a:solidFill>
                </a:rPr>
                <a:t>C</a:t>
              </a:r>
              <a:r>
                <a:rPr lang="hr-HR" dirty="0" err="1" smtClean="0">
                  <a:solidFill>
                    <a:srgbClr val="002060"/>
                  </a:solidFill>
                </a:rPr>
                <a:t>ourseware</a:t>
              </a:r>
              <a:endParaRPr lang="hr-HR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350421" y="774924"/>
            <a:ext cx="2000265" cy="185738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7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546" y="511174"/>
            <a:ext cx="2435628" cy="234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11" name="Group 10"/>
          <p:cNvGrpSpPr/>
          <p:nvPr/>
        </p:nvGrpSpPr>
        <p:grpSpPr>
          <a:xfrm>
            <a:off x="285720" y="2786082"/>
            <a:ext cx="6347812" cy="3888437"/>
            <a:chOff x="285720" y="2786082"/>
            <a:chExt cx="6347812" cy="3888437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2"/>
            <a:srcRect l="4442" t="3922" r="7847"/>
            <a:stretch>
              <a:fillRect/>
            </a:stretch>
          </p:blipFill>
          <p:spPr bwMode="auto">
            <a:xfrm>
              <a:off x="285720" y="2786082"/>
              <a:ext cx="5989097" cy="37147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  <a:reflection blurRad="6350" stA="50000" endA="300" endPos="90000" dir="5400000" sy="-100000" algn="bl" rotWithShape="0"/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 rot="21289603">
              <a:off x="4132526" y="6335965"/>
              <a:ext cx="25010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600" dirty="0" smtClean="0">
                  <a:solidFill>
                    <a:srgbClr val="002060"/>
                  </a:solidFill>
                </a:rPr>
                <a:t>Studentski Portal – </a:t>
              </a:r>
              <a:r>
                <a:rPr lang="hr-HR" sz="1600" dirty="0" err="1" smtClean="0">
                  <a:solidFill>
                    <a:srgbClr val="002060"/>
                  </a:solidFill>
                </a:rPr>
                <a:t>Etf.ba</a:t>
              </a:r>
              <a:endParaRPr lang="hr-HR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350421" y="774924"/>
            <a:ext cx="2000265" cy="185738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0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546" y="511174"/>
            <a:ext cx="2435628" cy="234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2786050" y="142852"/>
            <a:ext cx="6392031" cy="4500594"/>
            <a:chOff x="3214678" y="142852"/>
            <a:chExt cx="5963403" cy="4427437"/>
          </a:xfrm>
        </p:grpSpPr>
        <p:pic>
          <p:nvPicPr>
            <p:cNvPr id="4" name="Picture 4" descr="zamg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14678" y="142852"/>
              <a:ext cx="5857884" cy="36600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 rot="21206752">
              <a:off x="6106407" y="3739292"/>
              <a:ext cx="30716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002060"/>
                  </a:solidFill>
                </a:rPr>
                <a:t>Informacioni sistem za podršku </a:t>
              </a:r>
            </a:p>
            <a:p>
              <a:pPr algn="ctr"/>
              <a:r>
                <a:rPr lang="pl-PL" sz="1600" dirty="0" smtClean="0">
                  <a:solidFill>
                    <a:srgbClr val="002060"/>
                  </a:solidFill>
                </a:rPr>
                <a:t>nastavi po bolonjskom sistemu</a:t>
              </a:r>
              <a:r>
                <a:rPr lang="hr-HR" sz="1600" dirty="0" smtClean="0">
                  <a:solidFill>
                    <a:srgbClr val="002060"/>
                  </a:solidFill>
                </a:rPr>
                <a:t/>
              </a:r>
              <a:br>
                <a:rPr lang="hr-HR" sz="1600" dirty="0" smtClean="0">
                  <a:solidFill>
                    <a:srgbClr val="002060"/>
                  </a:solidFill>
                </a:rPr>
              </a:br>
              <a:r>
                <a:rPr lang="hr-HR" sz="1600" dirty="0" err="1" smtClean="0">
                  <a:solidFill>
                    <a:srgbClr val="002060"/>
                  </a:solidFill>
                </a:rPr>
                <a:t>Zamger</a:t>
              </a:r>
              <a:endParaRPr lang="hr-HR" sz="16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 bwMode="auto">
          <a:xfrm>
            <a:off x="350421" y="774924"/>
            <a:ext cx="2000265" cy="185738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9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546" y="511174"/>
            <a:ext cx="2435628" cy="234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194049" y="2752744"/>
            <a:ext cx="6663967" cy="3819528"/>
            <a:chOff x="194049" y="2928934"/>
            <a:chExt cx="6362817" cy="3605214"/>
          </a:xfrm>
        </p:grpSpPr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049" y="2928934"/>
              <a:ext cx="6021025" cy="36052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 rot="21262452">
              <a:off x="3554121" y="6035975"/>
              <a:ext cx="3002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400" b="1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Digitalna biblioteka</a:t>
              </a:r>
              <a:endParaRPr lang="hr-HR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28926" y="428604"/>
            <a:ext cx="6500858" cy="3716584"/>
            <a:chOff x="2928926" y="428604"/>
            <a:chExt cx="6500858" cy="3716584"/>
          </a:xfrm>
        </p:grpSpPr>
        <p:grpSp>
          <p:nvGrpSpPr>
            <p:cNvPr id="13" name="Group 12"/>
            <p:cNvGrpSpPr/>
            <p:nvPr/>
          </p:nvGrpSpPr>
          <p:grpSpPr>
            <a:xfrm>
              <a:off x="2928926" y="428604"/>
              <a:ext cx="6500858" cy="3429024"/>
              <a:chOff x="3143240" y="428604"/>
              <a:chExt cx="6286544" cy="3214710"/>
            </a:xfrm>
          </p:grpSpPr>
          <p:pic>
            <p:nvPicPr>
              <p:cNvPr id="3686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143240" y="428604"/>
                <a:ext cx="6286544" cy="321471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  <a:reflection blurRad="6350" stA="50000" endA="300" endPos="90000" dir="5400000" sy="-100000" algn="bl" rotWithShape="0"/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sp>
            <p:nvSpPr>
              <p:cNvPr id="5" name="TextBox 4"/>
              <p:cNvSpPr txBox="1"/>
              <p:nvPr/>
            </p:nvSpPr>
            <p:spPr>
              <a:xfrm rot="21262452">
                <a:off x="7308047" y="3085479"/>
                <a:ext cx="17620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800" b="1" dirty="0" smtClean="0">
                    <a:ln w="17780" cmpd="sng">
                      <a:solidFill>
                        <a:schemeClr val="accent1">
                          <a:tint val="3000"/>
                        </a:schemeClr>
                      </a:solidFill>
                      <a:prstDash val="solid"/>
                      <a:miter lim="800000"/>
                    </a:ln>
                    <a:gradFill>
                      <a:gsLst>
                        <a:gs pos="10000">
                          <a:schemeClr val="accent1">
                            <a:tint val="63000"/>
                            <a:sat val="105000"/>
                          </a:schemeClr>
                        </a:gs>
                        <a:gs pos="90000">
                          <a:schemeClr val="accent1">
                            <a:shade val="50000"/>
                            <a:satMod val="100000"/>
                          </a:schemeClr>
                        </a:gs>
                      </a:gsLst>
                      <a:lin ang="5400000"/>
                    </a:gradFill>
                    <a:effectLst>
                      <a:outerShdw blurRad="55000" dist="50800" dir="5400000" algn="tl">
                        <a:srgbClr val="000000">
                          <a:alpha val="33000"/>
                        </a:srgbClr>
                      </a:outerShdw>
                    </a:effectLst>
                  </a:rPr>
                  <a:t>MSDNAA</a:t>
                </a:r>
                <a:endParaRPr lang="hr-HR" sz="28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 rot="21240000">
              <a:off x="2973548" y="2930563"/>
              <a:ext cx="1395918" cy="1214625"/>
            </a:xfrm>
            <a:prstGeom prst="roundRect">
              <a:avLst>
                <a:gd name="adj" fmla="val 6577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400" dirty="0" smtClean="0">
                  <a:solidFill>
                    <a:srgbClr val="002060"/>
                  </a:solidFill>
                </a:rPr>
                <a:t>Windows Vista</a:t>
              </a:r>
            </a:p>
            <a:p>
              <a:pPr algn="ctr"/>
              <a:r>
                <a:rPr lang="hr-HR" sz="1400" dirty="0" smtClean="0">
                  <a:solidFill>
                    <a:srgbClr val="002060"/>
                  </a:solidFill>
                </a:rPr>
                <a:t>Windows Server</a:t>
              </a:r>
              <a:br>
                <a:rPr lang="hr-HR" sz="1400" dirty="0" smtClean="0">
                  <a:solidFill>
                    <a:srgbClr val="002060"/>
                  </a:solidFill>
                </a:rPr>
              </a:br>
              <a:r>
                <a:rPr lang="hr-HR" sz="1400" dirty="0" err="1" smtClean="0">
                  <a:solidFill>
                    <a:srgbClr val="002060"/>
                  </a:solidFill>
                </a:rPr>
                <a:t>Visual</a:t>
              </a:r>
              <a:r>
                <a:rPr lang="hr-HR" sz="1400" dirty="0" smtClean="0">
                  <a:solidFill>
                    <a:srgbClr val="002060"/>
                  </a:solidFill>
                </a:rPr>
                <a:t> Studio</a:t>
              </a:r>
              <a:br>
                <a:rPr lang="hr-HR" sz="1400" dirty="0" smtClean="0">
                  <a:solidFill>
                    <a:srgbClr val="002060"/>
                  </a:solidFill>
                </a:rPr>
              </a:br>
              <a:r>
                <a:rPr lang="hr-HR" sz="1400" dirty="0" smtClean="0">
                  <a:solidFill>
                    <a:srgbClr val="002060"/>
                  </a:solidFill>
                </a:rPr>
                <a:t>Visio</a:t>
              </a:r>
              <a:endParaRPr lang="hr-HR" sz="14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7313" y="2981325"/>
            <a:ext cx="7786687" cy="1233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5" name="Oval 4"/>
          <p:cNvSpPr/>
          <p:nvPr/>
        </p:nvSpPr>
        <p:spPr bwMode="auto">
          <a:xfrm>
            <a:off x="285750" y="2500313"/>
            <a:ext cx="2000250" cy="20193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8436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500313"/>
            <a:ext cx="228600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43174" y="3127375"/>
            <a:ext cx="623337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Studentski projekti</a:t>
            </a:r>
            <a:endParaRPr lang="hr-H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62026" y="622858"/>
            <a:ext cx="2967032" cy="66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1" defTabSz="457200">
              <a:lnSpc>
                <a:spcPct val="93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  <a:tabLst>
                <a:tab pos="212725" algn="l"/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08450" algn="l"/>
                <a:tab pos="4568825" algn="l"/>
                <a:tab pos="5026025" algn="l"/>
                <a:tab pos="5483225" algn="l"/>
                <a:tab pos="5937250" algn="l"/>
                <a:tab pos="6397625" algn="l"/>
                <a:tab pos="6854825" algn="l"/>
                <a:tab pos="7307263" algn="l"/>
                <a:tab pos="7766050" algn="l"/>
                <a:tab pos="8226425" algn="l"/>
                <a:tab pos="8683625" algn="l"/>
                <a:tab pos="9136063" algn="l"/>
              </a:tabLst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Fakultät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der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Elektrotechnik</a:t>
            </a:r>
            <a:endParaRPr lang="hr-HR" dirty="0">
              <a:solidFill>
                <a:srgbClr val="002060"/>
              </a:solidFill>
              <a:cs typeface="Arial" pitchFamily="34" charset="0"/>
            </a:endParaRPr>
          </a:p>
          <a:p>
            <a:pPr marL="0" lvl="1" defTabSz="457200">
              <a:lnSpc>
                <a:spcPct val="93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  <a:tabLst>
                <a:tab pos="212725" algn="l"/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08450" algn="l"/>
                <a:tab pos="4568825" algn="l"/>
                <a:tab pos="5026025" algn="l"/>
                <a:tab pos="5483225" algn="l"/>
                <a:tab pos="5937250" algn="l"/>
                <a:tab pos="6397625" algn="l"/>
                <a:tab pos="6854825" algn="l"/>
                <a:tab pos="7307263" algn="l"/>
                <a:tab pos="7766050" algn="l"/>
                <a:tab pos="8226425" algn="l"/>
                <a:tab pos="8683625" algn="l"/>
                <a:tab pos="9136063" algn="l"/>
              </a:tabLst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Universität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in Sarajevo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57686" y="571480"/>
            <a:ext cx="3751262" cy="772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 defTabSz="4143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6388" algn="l"/>
                <a:tab pos="5805488" algn="l"/>
                <a:tab pos="6221413" algn="l"/>
                <a:tab pos="6635750" algn="l"/>
                <a:tab pos="7045325" algn="l"/>
                <a:tab pos="7462838" algn="l"/>
                <a:tab pos="7880350" algn="l"/>
                <a:tab pos="8294688" algn="l"/>
              </a:tabLst>
            </a:pPr>
            <a:r>
              <a:rPr lang="en-GB" dirty="0">
                <a:solidFill>
                  <a:srgbClr val="002060"/>
                </a:solidFill>
                <a:latin typeface="Arial" pitchFamily="34" charset="0"/>
                <a:cs typeface="Lucida Sans Unicode" pitchFamily="34" charset="0"/>
              </a:rPr>
              <a:t>Friedrich-Alexander </a:t>
            </a:r>
            <a:r>
              <a:rPr lang="en-GB" dirty="0" err="1">
                <a:solidFill>
                  <a:srgbClr val="002060"/>
                </a:solidFill>
                <a:latin typeface="Arial" pitchFamily="34" charset="0"/>
                <a:cs typeface="Lucida Sans Unicode" pitchFamily="34" charset="0"/>
              </a:rPr>
              <a:t>Universität</a:t>
            </a:r>
            <a:endParaRPr lang="en-GB" dirty="0">
              <a:solidFill>
                <a:srgbClr val="002060"/>
              </a:solidFill>
              <a:latin typeface="Arial" pitchFamily="34" charset="0"/>
              <a:cs typeface="Lucida Sans Unicode" pitchFamily="34" charset="0"/>
            </a:endParaRPr>
          </a:p>
          <a:p>
            <a:pPr algn="r" defTabSz="4143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6388" algn="l"/>
                <a:tab pos="5805488" algn="l"/>
                <a:tab pos="6221413" algn="l"/>
                <a:tab pos="6635750" algn="l"/>
                <a:tab pos="7045325" algn="l"/>
                <a:tab pos="7462838" algn="l"/>
                <a:tab pos="7880350" algn="l"/>
                <a:tab pos="8294688" algn="l"/>
              </a:tabLst>
            </a:pPr>
            <a:r>
              <a:rPr lang="en-GB" dirty="0">
                <a:solidFill>
                  <a:srgbClr val="002060"/>
                </a:solidFill>
                <a:latin typeface="Arial" pitchFamily="34" charset="0"/>
                <a:cs typeface="Lucida Sans Unicode" pitchFamily="34" charset="0"/>
              </a:rPr>
              <a:t>Erlangen-</a:t>
            </a:r>
            <a:r>
              <a:rPr lang="en-GB" dirty="0" err="1">
                <a:solidFill>
                  <a:srgbClr val="002060"/>
                </a:solidFill>
                <a:latin typeface="Arial" pitchFamily="34" charset="0"/>
                <a:cs typeface="Lucida Sans Unicode" pitchFamily="34" charset="0"/>
              </a:rPr>
              <a:t>N</a:t>
            </a:r>
            <a:r>
              <a:rPr lang="en-GB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ürnberg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 defTabSz="4143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6388" algn="l"/>
                <a:tab pos="5805488" algn="l"/>
                <a:tab pos="6221413" algn="l"/>
                <a:tab pos="6635750" algn="l"/>
                <a:tab pos="7045325" algn="l"/>
                <a:tab pos="7462838" algn="l"/>
                <a:tab pos="7880350" algn="l"/>
                <a:tab pos="8294688" algn="l"/>
              </a:tabLst>
            </a:pPr>
            <a:r>
              <a:rPr lang="en-GB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Lehrstuhl</a:t>
            </a:r>
            <a:r>
              <a:rPr lang="en-GB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GB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Regelungstechnik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71736" y="71414"/>
            <a:ext cx="3681413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4143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6388" algn="l"/>
                <a:tab pos="5805488" algn="l"/>
                <a:tab pos="6221413" algn="l"/>
                <a:tab pos="6635750" algn="l"/>
                <a:tab pos="7045325" algn="l"/>
                <a:tab pos="7462838" algn="l"/>
                <a:tab pos="7880350" algn="l"/>
                <a:tab pos="8294688" algn="l"/>
              </a:tabLst>
            </a:pPr>
            <a:r>
              <a:rPr lang="en-GB" sz="2200" b="1" dirty="0">
                <a:solidFill>
                  <a:srgbClr val="336699"/>
                </a:solidFill>
                <a:latin typeface="Arial" pitchFamily="34" charset="0"/>
                <a:cs typeface="Lucida Sans Unicode" pitchFamily="34" charset="0"/>
              </a:rPr>
              <a:t>2000 – 2006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898525" cy="86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2625" y="500042"/>
            <a:ext cx="841375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256" y="1928802"/>
            <a:ext cx="6647198" cy="4572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1173592"/>
            <a:ext cx="7243773" cy="5174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0" name="Group 29"/>
          <p:cNvGrpSpPr/>
          <p:nvPr/>
        </p:nvGrpSpPr>
        <p:grpSpPr>
          <a:xfrm>
            <a:off x="2143108" y="857232"/>
            <a:ext cx="7143800" cy="5214951"/>
            <a:chOff x="4259456" y="3714752"/>
            <a:chExt cx="4884577" cy="3143249"/>
          </a:xfrm>
        </p:grpSpPr>
        <p:pic>
          <p:nvPicPr>
            <p:cNvPr id="11" name="Picture 6">
              <a:hlinkClick r:id="rId7" action="ppaction://hlinkfile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59456" y="3714752"/>
              <a:ext cx="4884577" cy="31432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grpSp>
          <p:nvGrpSpPr>
            <p:cNvPr id="14" name="Group 13"/>
            <p:cNvGrpSpPr/>
            <p:nvPr/>
          </p:nvGrpSpPr>
          <p:grpSpPr>
            <a:xfrm>
              <a:off x="4643438" y="5651500"/>
              <a:ext cx="4191000" cy="1206500"/>
              <a:chOff x="2362200" y="1952625"/>
              <a:chExt cx="4191000" cy="1206500"/>
            </a:xfrm>
          </p:grpSpPr>
          <p:sp>
            <p:nvSpPr>
              <p:cNvPr id="15" name="Line 8"/>
              <p:cNvSpPr>
                <a:spLocks noChangeAspect="1" noChangeShapeType="1"/>
              </p:cNvSpPr>
              <p:nvPr/>
            </p:nvSpPr>
            <p:spPr bwMode="auto">
              <a:xfrm>
                <a:off x="2362200" y="3155950"/>
                <a:ext cx="4038600" cy="31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6" name="Freeform 9"/>
              <p:cNvSpPr>
                <a:spLocks noChangeAspect="1"/>
              </p:cNvSpPr>
              <p:nvPr/>
            </p:nvSpPr>
            <p:spPr bwMode="auto">
              <a:xfrm>
                <a:off x="5029200" y="2438400"/>
                <a:ext cx="1371600" cy="612775"/>
              </a:xfrm>
              <a:custGeom>
                <a:avLst/>
                <a:gdLst/>
                <a:ahLst/>
                <a:cxnLst>
                  <a:cxn ang="0">
                    <a:pos x="304" y="436"/>
                  </a:cxn>
                  <a:cxn ang="0">
                    <a:pos x="339" y="442"/>
                  </a:cxn>
                  <a:cxn ang="0">
                    <a:pos x="400" y="450"/>
                  </a:cxn>
                  <a:cxn ang="0">
                    <a:pos x="485" y="455"/>
                  </a:cxn>
                  <a:cxn ang="0">
                    <a:pos x="873" y="455"/>
                  </a:cxn>
                  <a:cxn ang="0">
                    <a:pos x="1150" y="457"/>
                  </a:cxn>
                  <a:cxn ang="0">
                    <a:pos x="1641" y="459"/>
                  </a:cxn>
                  <a:cxn ang="0">
                    <a:pos x="1649" y="457"/>
                  </a:cxn>
                  <a:cxn ang="0">
                    <a:pos x="1803" y="438"/>
                  </a:cxn>
                  <a:cxn ang="0">
                    <a:pos x="1824" y="423"/>
                  </a:cxn>
                  <a:cxn ang="0">
                    <a:pos x="1834" y="401"/>
                  </a:cxn>
                  <a:cxn ang="0">
                    <a:pos x="1847" y="378"/>
                  </a:cxn>
                  <a:cxn ang="0">
                    <a:pos x="1843" y="324"/>
                  </a:cxn>
                  <a:cxn ang="0">
                    <a:pos x="1832" y="311"/>
                  </a:cxn>
                  <a:cxn ang="0">
                    <a:pos x="1828" y="274"/>
                  </a:cxn>
                  <a:cxn ang="0">
                    <a:pos x="1826" y="272"/>
                  </a:cxn>
                  <a:cxn ang="0">
                    <a:pos x="1816" y="257"/>
                  </a:cxn>
                  <a:cxn ang="0">
                    <a:pos x="1793" y="233"/>
                  </a:cxn>
                  <a:cxn ang="0">
                    <a:pos x="1749" y="212"/>
                  </a:cxn>
                  <a:cxn ang="0">
                    <a:pos x="1645" y="191"/>
                  </a:cxn>
                  <a:cxn ang="0">
                    <a:pos x="1515" y="176"/>
                  </a:cxn>
                  <a:cxn ang="0">
                    <a:pos x="1417" y="170"/>
                  </a:cxn>
                  <a:cxn ang="0">
                    <a:pos x="1371" y="172"/>
                  </a:cxn>
                  <a:cxn ang="0">
                    <a:pos x="1342" y="162"/>
                  </a:cxn>
                  <a:cxn ang="0">
                    <a:pos x="1307" y="137"/>
                  </a:cxn>
                  <a:cxn ang="0">
                    <a:pos x="1257" y="106"/>
                  </a:cxn>
                  <a:cxn ang="0">
                    <a:pos x="1161" y="58"/>
                  </a:cxn>
                  <a:cxn ang="0">
                    <a:pos x="1128" y="42"/>
                  </a:cxn>
                  <a:cxn ang="0">
                    <a:pos x="1084" y="21"/>
                  </a:cxn>
                  <a:cxn ang="0">
                    <a:pos x="1048" y="8"/>
                  </a:cxn>
                  <a:cxn ang="0">
                    <a:pos x="1002" y="2"/>
                  </a:cxn>
                  <a:cxn ang="0">
                    <a:pos x="604" y="0"/>
                  </a:cxn>
                  <a:cxn ang="0">
                    <a:pos x="592" y="2"/>
                  </a:cxn>
                  <a:cxn ang="0">
                    <a:pos x="560" y="6"/>
                  </a:cxn>
                  <a:cxn ang="0">
                    <a:pos x="502" y="21"/>
                  </a:cxn>
                  <a:cxn ang="0">
                    <a:pos x="423" y="46"/>
                  </a:cxn>
                  <a:cxn ang="0">
                    <a:pos x="191" y="135"/>
                  </a:cxn>
                  <a:cxn ang="0">
                    <a:pos x="133" y="141"/>
                  </a:cxn>
                  <a:cxn ang="0">
                    <a:pos x="91" y="143"/>
                  </a:cxn>
                  <a:cxn ang="0">
                    <a:pos x="66" y="147"/>
                  </a:cxn>
                  <a:cxn ang="0">
                    <a:pos x="50" y="154"/>
                  </a:cxn>
                  <a:cxn ang="0">
                    <a:pos x="29" y="179"/>
                  </a:cxn>
                  <a:cxn ang="0">
                    <a:pos x="25" y="204"/>
                  </a:cxn>
                  <a:cxn ang="0">
                    <a:pos x="27" y="235"/>
                  </a:cxn>
                  <a:cxn ang="0">
                    <a:pos x="24" y="309"/>
                  </a:cxn>
                  <a:cxn ang="0">
                    <a:pos x="6" y="314"/>
                  </a:cxn>
                  <a:cxn ang="0">
                    <a:pos x="0" y="357"/>
                  </a:cxn>
                  <a:cxn ang="0">
                    <a:pos x="25" y="388"/>
                  </a:cxn>
                  <a:cxn ang="0">
                    <a:pos x="45" y="407"/>
                  </a:cxn>
                  <a:cxn ang="0">
                    <a:pos x="58" y="415"/>
                  </a:cxn>
                  <a:cxn ang="0">
                    <a:pos x="104" y="421"/>
                  </a:cxn>
                  <a:cxn ang="0">
                    <a:pos x="300" y="436"/>
                  </a:cxn>
                </a:cxnLst>
                <a:rect l="0" t="0" r="r" b="b"/>
                <a:pathLst>
                  <a:path w="1847" h="459">
                    <a:moveTo>
                      <a:pt x="300" y="436"/>
                    </a:moveTo>
                    <a:lnTo>
                      <a:pt x="304" y="436"/>
                    </a:lnTo>
                    <a:lnTo>
                      <a:pt x="318" y="440"/>
                    </a:lnTo>
                    <a:lnTo>
                      <a:pt x="339" y="442"/>
                    </a:lnTo>
                    <a:lnTo>
                      <a:pt x="366" y="446"/>
                    </a:lnTo>
                    <a:lnTo>
                      <a:pt x="400" y="450"/>
                    </a:lnTo>
                    <a:lnTo>
                      <a:pt x="441" y="451"/>
                    </a:lnTo>
                    <a:lnTo>
                      <a:pt x="485" y="455"/>
                    </a:lnTo>
                    <a:lnTo>
                      <a:pt x="535" y="455"/>
                    </a:lnTo>
                    <a:lnTo>
                      <a:pt x="873" y="455"/>
                    </a:lnTo>
                    <a:lnTo>
                      <a:pt x="1059" y="457"/>
                    </a:lnTo>
                    <a:lnTo>
                      <a:pt x="1150" y="457"/>
                    </a:lnTo>
                    <a:lnTo>
                      <a:pt x="1238" y="459"/>
                    </a:lnTo>
                    <a:lnTo>
                      <a:pt x="1641" y="459"/>
                    </a:lnTo>
                    <a:lnTo>
                      <a:pt x="1647" y="457"/>
                    </a:lnTo>
                    <a:lnTo>
                      <a:pt x="1649" y="457"/>
                    </a:lnTo>
                    <a:lnTo>
                      <a:pt x="1786" y="444"/>
                    </a:lnTo>
                    <a:lnTo>
                      <a:pt x="1803" y="438"/>
                    </a:lnTo>
                    <a:lnTo>
                      <a:pt x="1816" y="432"/>
                    </a:lnTo>
                    <a:lnTo>
                      <a:pt x="1824" y="423"/>
                    </a:lnTo>
                    <a:lnTo>
                      <a:pt x="1830" y="415"/>
                    </a:lnTo>
                    <a:lnTo>
                      <a:pt x="1834" y="401"/>
                    </a:lnTo>
                    <a:lnTo>
                      <a:pt x="1834" y="396"/>
                    </a:lnTo>
                    <a:lnTo>
                      <a:pt x="1847" y="378"/>
                    </a:lnTo>
                    <a:lnTo>
                      <a:pt x="1847" y="326"/>
                    </a:lnTo>
                    <a:lnTo>
                      <a:pt x="1843" y="324"/>
                    </a:lnTo>
                    <a:lnTo>
                      <a:pt x="1837" y="318"/>
                    </a:lnTo>
                    <a:lnTo>
                      <a:pt x="1832" y="311"/>
                    </a:lnTo>
                    <a:lnTo>
                      <a:pt x="1828" y="305"/>
                    </a:lnTo>
                    <a:lnTo>
                      <a:pt x="1828" y="274"/>
                    </a:lnTo>
                    <a:lnTo>
                      <a:pt x="1826" y="274"/>
                    </a:lnTo>
                    <a:lnTo>
                      <a:pt x="1826" y="272"/>
                    </a:lnTo>
                    <a:lnTo>
                      <a:pt x="1822" y="266"/>
                    </a:lnTo>
                    <a:lnTo>
                      <a:pt x="1816" y="257"/>
                    </a:lnTo>
                    <a:lnTo>
                      <a:pt x="1807" y="245"/>
                    </a:lnTo>
                    <a:lnTo>
                      <a:pt x="1793" y="233"/>
                    </a:lnTo>
                    <a:lnTo>
                      <a:pt x="1774" y="222"/>
                    </a:lnTo>
                    <a:lnTo>
                      <a:pt x="1749" y="212"/>
                    </a:lnTo>
                    <a:lnTo>
                      <a:pt x="1716" y="204"/>
                    </a:lnTo>
                    <a:lnTo>
                      <a:pt x="1645" y="191"/>
                    </a:lnTo>
                    <a:lnTo>
                      <a:pt x="1576" y="181"/>
                    </a:lnTo>
                    <a:lnTo>
                      <a:pt x="1515" y="176"/>
                    </a:lnTo>
                    <a:lnTo>
                      <a:pt x="1461" y="172"/>
                    </a:lnTo>
                    <a:lnTo>
                      <a:pt x="1417" y="170"/>
                    </a:lnTo>
                    <a:lnTo>
                      <a:pt x="1382" y="170"/>
                    </a:lnTo>
                    <a:lnTo>
                      <a:pt x="1371" y="172"/>
                    </a:lnTo>
                    <a:lnTo>
                      <a:pt x="1353" y="172"/>
                    </a:lnTo>
                    <a:lnTo>
                      <a:pt x="1342" y="162"/>
                    </a:lnTo>
                    <a:lnTo>
                      <a:pt x="1326" y="150"/>
                    </a:lnTo>
                    <a:lnTo>
                      <a:pt x="1307" y="137"/>
                    </a:lnTo>
                    <a:lnTo>
                      <a:pt x="1284" y="121"/>
                    </a:lnTo>
                    <a:lnTo>
                      <a:pt x="1257" y="106"/>
                    </a:lnTo>
                    <a:lnTo>
                      <a:pt x="1228" y="91"/>
                    </a:lnTo>
                    <a:lnTo>
                      <a:pt x="1161" y="58"/>
                    </a:lnTo>
                    <a:lnTo>
                      <a:pt x="1144" y="50"/>
                    </a:lnTo>
                    <a:lnTo>
                      <a:pt x="1128" y="42"/>
                    </a:lnTo>
                    <a:lnTo>
                      <a:pt x="1105" y="31"/>
                    </a:lnTo>
                    <a:lnTo>
                      <a:pt x="1084" y="21"/>
                    </a:lnTo>
                    <a:lnTo>
                      <a:pt x="1067" y="13"/>
                    </a:lnTo>
                    <a:lnTo>
                      <a:pt x="1048" y="8"/>
                    </a:lnTo>
                    <a:lnTo>
                      <a:pt x="1027" y="4"/>
                    </a:lnTo>
                    <a:lnTo>
                      <a:pt x="1002" y="2"/>
                    </a:lnTo>
                    <a:lnTo>
                      <a:pt x="967" y="0"/>
                    </a:lnTo>
                    <a:lnTo>
                      <a:pt x="604" y="0"/>
                    </a:lnTo>
                    <a:lnTo>
                      <a:pt x="602" y="0"/>
                    </a:lnTo>
                    <a:lnTo>
                      <a:pt x="592" y="2"/>
                    </a:lnTo>
                    <a:lnTo>
                      <a:pt x="579" y="4"/>
                    </a:lnTo>
                    <a:lnTo>
                      <a:pt x="560" y="6"/>
                    </a:lnTo>
                    <a:lnTo>
                      <a:pt x="533" y="11"/>
                    </a:lnTo>
                    <a:lnTo>
                      <a:pt x="502" y="21"/>
                    </a:lnTo>
                    <a:lnTo>
                      <a:pt x="465" y="31"/>
                    </a:lnTo>
                    <a:lnTo>
                      <a:pt x="423" y="46"/>
                    </a:lnTo>
                    <a:lnTo>
                      <a:pt x="227" y="131"/>
                    </a:lnTo>
                    <a:lnTo>
                      <a:pt x="191" y="135"/>
                    </a:lnTo>
                    <a:lnTo>
                      <a:pt x="160" y="139"/>
                    </a:lnTo>
                    <a:lnTo>
                      <a:pt x="133" y="141"/>
                    </a:lnTo>
                    <a:lnTo>
                      <a:pt x="110" y="143"/>
                    </a:lnTo>
                    <a:lnTo>
                      <a:pt x="91" y="143"/>
                    </a:lnTo>
                    <a:lnTo>
                      <a:pt x="75" y="145"/>
                    </a:lnTo>
                    <a:lnTo>
                      <a:pt x="66" y="147"/>
                    </a:lnTo>
                    <a:lnTo>
                      <a:pt x="60" y="148"/>
                    </a:lnTo>
                    <a:lnTo>
                      <a:pt x="50" y="154"/>
                    </a:lnTo>
                    <a:lnTo>
                      <a:pt x="39" y="164"/>
                    </a:lnTo>
                    <a:lnTo>
                      <a:pt x="29" y="179"/>
                    </a:lnTo>
                    <a:lnTo>
                      <a:pt x="27" y="191"/>
                    </a:lnTo>
                    <a:lnTo>
                      <a:pt x="25" y="204"/>
                    </a:lnTo>
                    <a:lnTo>
                      <a:pt x="25" y="212"/>
                    </a:lnTo>
                    <a:lnTo>
                      <a:pt x="27" y="235"/>
                    </a:lnTo>
                    <a:lnTo>
                      <a:pt x="27" y="303"/>
                    </a:lnTo>
                    <a:lnTo>
                      <a:pt x="24" y="309"/>
                    </a:lnTo>
                    <a:lnTo>
                      <a:pt x="14" y="313"/>
                    </a:lnTo>
                    <a:lnTo>
                      <a:pt x="6" y="314"/>
                    </a:lnTo>
                    <a:lnTo>
                      <a:pt x="0" y="320"/>
                    </a:lnTo>
                    <a:lnTo>
                      <a:pt x="0" y="357"/>
                    </a:lnTo>
                    <a:lnTo>
                      <a:pt x="2" y="361"/>
                    </a:lnTo>
                    <a:lnTo>
                      <a:pt x="25" y="388"/>
                    </a:lnTo>
                    <a:lnTo>
                      <a:pt x="39" y="401"/>
                    </a:lnTo>
                    <a:lnTo>
                      <a:pt x="45" y="407"/>
                    </a:lnTo>
                    <a:lnTo>
                      <a:pt x="52" y="415"/>
                    </a:lnTo>
                    <a:lnTo>
                      <a:pt x="58" y="415"/>
                    </a:lnTo>
                    <a:lnTo>
                      <a:pt x="77" y="417"/>
                    </a:lnTo>
                    <a:lnTo>
                      <a:pt x="104" y="421"/>
                    </a:lnTo>
                    <a:lnTo>
                      <a:pt x="139" y="424"/>
                    </a:lnTo>
                    <a:lnTo>
                      <a:pt x="300" y="436"/>
                    </a:lnTo>
                    <a:close/>
                  </a:path>
                </a:pathLst>
              </a:custGeom>
              <a:solidFill>
                <a:srgbClr val="DDDDDD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7" name="Oval 10"/>
              <p:cNvSpPr>
                <a:spLocks noChangeAspect="1" noChangeArrowheads="1"/>
              </p:cNvSpPr>
              <p:nvPr/>
            </p:nvSpPr>
            <p:spPr bwMode="auto">
              <a:xfrm>
                <a:off x="5235575" y="2822575"/>
                <a:ext cx="327025" cy="33020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8" name="Oval 11"/>
              <p:cNvSpPr>
                <a:spLocks noChangeAspect="1" noChangeArrowheads="1"/>
              </p:cNvSpPr>
              <p:nvPr/>
            </p:nvSpPr>
            <p:spPr bwMode="auto">
              <a:xfrm>
                <a:off x="5919788" y="2816225"/>
                <a:ext cx="328612" cy="33020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9" name="Freeform 12"/>
              <p:cNvSpPr>
                <a:spLocks noChangeAspect="1"/>
              </p:cNvSpPr>
              <p:nvPr/>
            </p:nvSpPr>
            <p:spPr bwMode="auto">
              <a:xfrm>
                <a:off x="2362200" y="2438400"/>
                <a:ext cx="1371600" cy="612775"/>
              </a:xfrm>
              <a:custGeom>
                <a:avLst/>
                <a:gdLst/>
                <a:ahLst/>
                <a:cxnLst>
                  <a:cxn ang="0">
                    <a:pos x="304" y="436"/>
                  </a:cxn>
                  <a:cxn ang="0">
                    <a:pos x="339" y="442"/>
                  </a:cxn>
                  <a:cxn ang="0">
                    <a:pos x="400" y="450"/>
                  </a:cxn>
                  <a:cxn ang="0">
                    <a:pos x="485" y="455"/>
                  </a:cxn>
                  <a:cxn ang="0">
                    <a:pos x="873" y="455"/>
                  </a:cxn>
                  <a:cxn ang="0">
                    <a:pos x="1150" y="457"/>
                  </a:cxn>
                  <a:cxn ang="0">
                    <a:pos x="1641" y="459"/>
                  </a:cxn>
                  <a:cxn ang="0">
                    <a:pos x="1649" y="457"/>
                  </a:cxn>
                  <a:cxn ang="0">
                    <a:pos x="1803" y="438"/>
                  </a:cxn>
                  <a:cxn ang="0">
                    <a:pos x="1824" y="423"/>
                  </a:cxn>
                  <a:cxn ang="0">
                    <a:pos x="1834" y="401"/>
                  </a:cxn>
                  <a:cxn ang="0">
                    <a:pos x="1847" y="378"/>
                  </a:cxn>
                  <a:cxn ang="0">
                    <a:pos x="1843" y="324"/>
                  </a:cxn>
                  <a:cxn ang="0">
                    <a:pos x="1832" y="311"/>
                  </a:cxn>
                  <a:cxn ang="0">
                    <a:pos x="1828" y="274"/>
                  </a:cxn>
                  <a:cxn ang="0">
                    <a:pos x="1826" y="272"/>
                  </a:cxn>
                  <a:cxn ang="0">
                    <a:pos x="1816" y="257"/>
                  </a:cxn>
                  <a:cxn ang="0">
                    <a:pos x="1793" y="233"/>
                  </a:cxn>
                  <a:cxn ang="0">
                    <a:pos x="1749" y="212"/>
                  </a:cxn>
                  <a:cxn ang="0">
                    <a:pos x="1645" y="191"/>
                  </a:cxn>
                  <a:cxn ang="0">
                    <a:pos x="1515" y="176"/>
                  </a:cxn>
                  <a:cxn ang="0">
                    <a:pos x="1417" y="170"/>
                  </a:cxn>
                  <a:cxn ang="0">
                    <a:pos x="1371" y="172"/>
                  </a:cxn>
                  <a:cxn ang="0">
                    <a:pos x="1342" y="162"/>
                  </a:cxn>
                  <a:cxn ang="0">
                    <a:pos x="1307" y="137"/>
                  </a:cxn>
                  <a:cxn ang="0">
                    <a:pos x="1257" y="106"/>
                  </a:cxn>
                  <a:cxn ang="0">
                    <a:pos x="1161" y="58"/>
                  </a:cxn>
                  <a:cxn ang="0">
                    <a:pos x="1128" y="42"/>
                  </a:cxn>
                  <a:cxn ang="0">
                    <a:pos x="1084" y="21"/>
                  </a:cxn>
                  <a:cxn ang="0">
                    <a:pos x="1048" y="8"/>
                  </a:cxn>
                  <a:cxn ang="0">
                    <a:pos x="1002" y="2"/>
                  </a:cxn>
                  <a:cxn ang="0">
                    <a:pos x="604" y="0"/>
                  </a:cxn>
                  <a:cxn ang="0">
                    <a:pos x="592" y="2"/>
                  </a:cxn>
                  <a:cxn ang="0">
                    <a:pos x="560" y="6"/>
                  </a:cxn>
                  <a:cxn ang="0">
                    <a:pos x="502" y="21"/>
                  </a:cxn>
                  <a:cxn ang="0">
                    <a:pos x="423" y="46"/>
                  </a:cxn>
                  <a:cxn ang="0">
                    <a:pos x="191" y="135"/>
                  </a:cxn>
                  <a:cxn ang="0">
                    <a:pos x="133" y="141"/>
                  </a:cxn>
                  <a:cxn ang="0">
                    <a:pos x="91" y="143"/>
                  </a:cxn>
                  <a:cxn ang="0">
                    <a:pos x="66" y="147"/>
                  </a:cxn>
                  <a:cxn ang="0">
                    <a:pos x="50" y="154"/>
                  </a:cxn>
                  <a:cxn ang="0">
                    <a:pos x="29" y="179"/>
                  </a:cxn>
                  <a:cxn ang="0">
                    <a:pos x="25" y="204"/>
                  </a:cxn>
                  <a:cxn ang="0">
                    <a:pos x="27" y="235"/>
                  </a:cxn>
                  <a:cxn ang="0">
                    <a:pos x="24" y="309"/>
                  </a:cxn>
                  <a:cxn ang="0">
                    <a:pos x="6" y="314"/>
                  </a:cxn>
                  <a:cxn ang="0">
                    <a:pos x="0" y="357"/>
                  </a:cxn>
                  <a:cxn ang="0">
                    <a:pos x="25" y="388"/>
                  </a:cxn>
                  <a:cxn ang="0">
                    <a:pos x="45" y="407"/>
                  </a:cxn>
                  <a:cxn ang="0">
                    <a:pos x="58" y="415"/>
                  </a:cxn>
                  <a:cxn ang="0">
                    <a:pos x="104" y="421"/>
                  </a:cxn>
                  <a:cxn ang="0">
                    <a:pos x="300" y="436"/>
                  </a:cxn>
                </a:cxnLst>
                <a:rect l="0" t="0" r="r" b="b"/>
                <a:pathLst>
                  <a:path w="1847" h="459">
                    <a:moveTo>
                      <a:pt x="300" y="436"/>
                    </a:moveTo>
                    <a:lnTo>
                      <a:pt x="304" y="436"/>
                    </a:lnTo>
                    <a:lnTo>
                      <a:pt x="318" y="440"/>
                    </a:lnTo>
                    <a:lnTo>
                      <a:pt x="339" y="442"/>
                    </a:lnTo>
                    <a:lnTo>
                      <a:pt x="366" y="446"/>
                    </a:lnTo>
                    <a:lnTo>
                      <a:pt x="400" y="450"/>
                    </a:lnTo>
                    <a:lnTo>
                      <a:pt x="441" y="451"/>
                    </a:lnTo>
                    <a:lnTo>
                      <a:pt x="485" y="455"/>
                    </a:lnTo>
                    <a:lnTo>
                      <a:pt x="535" y="455"/>
                    </a:lnTo>
                    <a:lnTo>
                      <a:pt x="873" y="455"/>
                    </a:lnTo>
                    <a:lnTo>
                      <a:pt x="1059" y="457"/>
                    </a:lnTo>
                    <a:lnTo>
                      <a:pt x="1150" y="457"/>
                    </a:lnTo>
                    <a:lnTo>
                      <a:pt x="1238" y="459"/>
                    </a:lnTo>
                    <a:lnTo>
                      <a:pt x="1641" y="459"/>
                    </a:lnTo>
                    <a:lnTo>
                      <a:pt x="1647" y="457"/>
                    </a:lnTo>
                    <a:lnTo>
                      <a:pt x="1649" y="457"/>
                    </a:lnTo>
                    <a:lnTo>
                      <a:pt x="1786" y="444"/>
                    </a:lnTo>
                    <a:lnTo>
                      <a:pt x="1803" y="438"/>
                    </a:lnTo>
                    <a:lnTo>
                      <a:pt x="1816" y="432"/>
                    </a:lnTo>
                    <a:lnTo>
                      <a:pt x="1824" y="423"/>
                    </a:lnTo>
                    <a:lnTo>
                      <a:pt x="1830" y="415"/>
                    </a:lnTo>
                    <a:lnTo>
                      <a:pt x="1834" y="401"/>
                    </a:lnTo>
                    <a:lnTo>
                      <a:pt x="1834" y="396"/>
                    </a:lnTo>
                    <a:lnTo>
                      <a:pt x="1847" y="378"/>
                    </a:lnTo>
                    <a:lnTo>
                      <a:pt x="1847" y="326"/>
                    </a:lnTo>
                    <a:lnTo>
                      <a:pt x="1843" y="324"/>
                    </a:lnTo>
                    <a:lnTo>
                      <a:pt x="1837" y="318"/>
                    </a:lnTo>
                    <a:lnTo>
                      <a:pt x="1832" y="311"/>
                    </a:lnTo>
                    <a:lnTo>
                      <a:pt x="1828" y="305"/>
                    </a:lnTo>
                    <a:lnTo>
                      <a:pt x="1828" y="274"/>
                    </a:lnTo>
                    <a:lnTo>
                      <a:pt x="1826" y="274"/>
                    </a:lnTo>
                    <a:lnTo>
                      <a:pt x="1826" y="272"/>
                    </a:lnTo>
                    <a:lnTo>
                      <a:pt x="1822" y="266"/>
                    </a:lnTo>
                    <a:lnTo>
                      <a:pt x="1816" y="257"/>
                    </a:lnTo>
                    <a:lnTo>
                      <a:pt x="1807" y="245"/>
                    </a:lnTo>
                    <a:lnTo>
                      <a:pt x="1793" y="233"/>
                    </a:lnTo>
                    <a:lnTo>
                      <a:pt x="1774" y="222"/>
                    </a:lnTo>
                    <a:lnTo>
                      <a:pt x="1749" y="212"/>
                    </a:lnTo>
                    <a:lnTo>
                      <a:pt x="1716" y="204"/>
                    </a:lnTo>
                    <a:lnTo>
                      <a:pt x="1645" y="191"/>
                    </a:lnTo>
                    <a:lnTo>
                      <a:pt x="1576" y="181"/>
                    </a:lnTo>
                    <a:lnTo>
                      <a:pt x="1515" y="176"/>
                    </a:lnTo>
                    <a:lnTo>
                      <a:pt x="1461" y="172"/>
                    </a:lnTo>
                    <a:lnTo>
                      <a:pt x="1417" y="170"/>
                    </a:lnTo>
                    <a:lnTo>
                      <a:pt x="1382" y="170"/>
                    </a:lnTo>
                    <a:lnTo>
                      <a:pt x="1371" y="172"/>
                    </a:lnTo>
                    <a:lnTo>
                      <a:pt x="1353" y="172"/>
                    </a:lnTo>
                    <a:lnTo>
                      <a:pt x="1342" y="162"/>
                    </a:lnTo>
                    <a:lnTo>
                      <a:pt x="1326" y="150"/>
                    </a:lnTo>
                    <a:lnTo>
                      <a:pt x="1307" y="137"/>
                    </a:lnTo>
                    <a:lnTo>
                      <a:pt x="1284" y="121"/>
                    </a:lnTo>
                    <a:lnTo>
                      <a:pt x="1257" y="106"/>
                    </a:lnTo>
                    <a:lnTo>
                      <a:pt x="1228" y="91"/>
                    </a:lnTo>
                    <a:lnTo>
                      <a:pt x="1161" y="58"/>
                    </a:lnTo>
                    <a:lnTo>
                      <a:pt x="1144" y="50"/>
                    </a:lnTo>
                    <a:lnTo>
                      <a:pt x="1128" y="42"/>
                    </a:lnTo>
                    <a:lnTo>
                      <a:pt x="1105" y="31"/>
                    </a:lnTo>
                    <a:lnTo>
                      <a:pt x="1084" y="21"/>
                    </a:lnTo>
                    <a:lnTo>
                      <a:pt x="1067" y="13"/>
                    </a:lnTo>
                    <a:lnTo>
                      <a:pt x="1048" y="8"/>
                    </a:lnTo>
                    <a:lnTo>
                      <a:pt x="1027" y="4"/>
                    </a:lnTo>
                    <a:lnTo>
                      <a:pt x="1002" y="2"/>
                    </a:lnTo>
                    <a:lnTo>
                      <a:pt x="967" y="0"/>
                    </a:lnTo>
                    <a:lnTo>
                      <a:pt x="604" y="0"/>
                    </a:lnTo>
                    <a:lnTo>
                      <a:pt x="602" y="0"/>
                    </a:lnTo>
                    <a:lnTo>
                      <a:pt x="592" y="2"/>
                    </a:lnTo>
                    <a:lnTo>
                      <a:pt x="579" y="4"/>
                    </a:lnTo>
                    <a:lnTo>
                      <a:pt x="560" y="6"/>
                    </a:lnTo>
                    <a:lnTo>
                      <a:pt x="533" y="11"/>
                    </a:lnTo>
                    <a:lnTo>
                      <a:pt x="502" y="21"/>
                    </a:lnTo>
                    <a:lnTo>
                      <a:pt x="465" y="31"/>
                    </a:lnTo>
                    <a:lnTo>
                      <a:pt x="423" y="46"/>
                    </a:lnTo>
                    <a:lnTo>
                      <a:pt x="227" y="131"/>
                    </a:lnTo>
                    <a:lnTo>
                      <a:pt x="191" y="135"/>
                    </a:lnTo>
                    <a:lnTo>
                      <a:pt x="160" y="139"/>
                    </a:lnTo>
                    <a:lnTo>
                      <a:pt x="133" y="141"/>
                    </a:lnTo>
                    <a:lnTo>
                      <a:pt x="110" y="143"/>
                    </a:lnTo>
                    <a:lnTo>
                      <a:pt x="91" y="143"/>
                    </a:lnTo>
                    <a:lnTo>
                      <a:pt x="75" y="145"/>
                    </a:lnTo>
                    <a:lnTo>
                      <a:pt x="66" y="147"/>
                    </a:lnTo>
                    <a:lnTo>
                      <a:pt x="60" y="148"/>
                    </a:lnTo>
                    <a:lnTo>
                      <a:pt x="50" y="154"/>
                    </a:lnTo>
                    <a:lnTo>
                      <a:pt x="39" y="164"/>
                    </a:lnTo>
                    <a:lnTo>
                      <a:pt x="29" y="179"/>
                    </a:lnTo>
                    <a:lnTo>
                      <a:pt x="27" y="191"/>
                    </a:lnTo>
                    <a:lnTo>
                      <a:pt x="25" y="204"/>
                    </a:lnTo>
                    <a:lnTo>
                      <a:pt x="25" y="212"/>
                    </a:lnTo>
                    <a:lnTo>
                      <a:pt x="27" y="235"/>
                    </a:lnTo>
                    <a:lnTo>
                      <a:pt x="27" y="303"/>
                    </a:lnTo>
                    <a:lnTo>
                      <a:pt x="24" y="309"/>
                    </a:lnTo>
                    <a:lnTo>
                      <a:pt x="14" y="313"/>
                    </a:lnTo>
                    <a:lnTo>
                      <a:pt x="6" y="314"/>
                    </a:lnTo>
                    <a:lnTo>
                      <a:pt x="0" y="320"/>
                    </a:lnTo>
                    <a:lnTo>
                      <a:pt x="0" y="357"/>
                    </a:lnTo>
                    <a:lnTo>
                      <a:pt x="2" y="361"/>
                    </a:lnTo>
                    <a:lnTo>
                      <a:pt x="25" y="388"/>
                    </a:lnTo>
                    <a:lnTo>
                      <a:pt x="39" y="401"/>
                    </a:lnTo>
                    <a:lnTo>
                      <a:pt x="45" y="407"/>
                    </a:lnTo>
                    <a:lnTo>
                      <a:pt x="52" y="415"/>
                    </a:lnTo>
                    <a:lnTo>
                      <a:pt x="58" y="415"/>
                    </a:lnTo>
                    <a:lnTo>
                      <a:pt x="77" y="417"/>
                    </a:lnTo>
                    <a:lnTo>
                      <a:pt x="104" y="421"/>
                    </a:lnTo>
                    <a:lnTo>
                      <a:pt x="139" y="424"/>
                    </a:lnTo>
                    <a:lnTo>
                      <a:pt x="300" y="436"/>
                    </a:lnTo>
                    <a:close/>
                  </a:path>
                </a:pathLst>
              </a:custGeom>
              <a:solidFill>
                <a:srgbClr val="DDDDDD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0" name="Oval 13"/>
              <p:cNvSpPr>
                <a:spLocks noChangeAspect="1" noChangeArrowheads="1"/>
              </p:cNvSpPr>
              <p:nvPr/>
            </p:nvSpPr>
            <p:spPr bwMode="auto">
              <a:xfrm>
                <a:off x="2568575" y="2822575"/>
                <a:ext cx="327025" cy="33020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1" name="Oval 14"/>
              <p:cNvSpPr>
                <a:spLocks noChangeAspect="1" noChangeArrowheads="1"/>
              </p:cNvSpPr>
              <p:nvPr/>
            </p:nvSpPr>
            <p:spPr bwMode="auto">
              <a:xfrm>
                <a:off x="3252788" y="2816225"/>
                <a:ext cx="328612" cy="33020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>
                <a:off x="3810000" y="2884488"/>
                <a:ext cx="11430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2971800" y="2320925"/>
                <a:ext cx="3810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 flipV="1">
                <a:off x="2971800" y="2244725"/>
                <a:ext cx="0" cy="152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>
                <a:off x="5638800" y="2320925"/>
                <a:ext cx="3810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 flipV="1">
                <a:off x="5638800" y="2244725"/>
                <a:ext cx="0" cy="152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7" name="Text Box 20"/>
              <p:cNvSpPr txBox="1">
                <a:spLocks noChangeArrowheads="1"/>
              </p:cNvSpPr>
              <p:nvPr/>
            </p:nvSpPr>
            <p:spPr bwMode="auto">
              <a:xfrm>
                <a:off x="2971800" y="1952625"/>
                <a:ext cx="91440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00" tIns="45702" rIns="91400" bIns="45702">
                <a:spAutoFit/>
              </a:bodyPr>
              <a:lstStyle/>
              <a:p>
                <a:pPr defTabSz="457200"/>
                <a:r>
                  <a:rPr lang="de-DE" dirty="0">
                    <a:latin typeface="Arial" pitchFamily="34" charset="0"/>
                    <a:cs typeface="Lucida Sans Unicode" pitchFamily="34" charset="0"/>
                  </a:rPr>
                  <a:t>v</a:t>
                </a:r>
                <a:r>
                  <a:rPr lang="de-DE" baseline="-25000" dirty="0">
                    <a:latin typeface="Arial" pitchFamily="34" charset="0"/>
                    <a:cs typeface="Lucida Sans Unicode" pitchFamily="34" charset="0"/>
                  </a:rPr>
                  <a:t>T</a:t>
                </a:r>
                <a:r>
                  <a:rPr lang="de-DE" dirty="0">
                    <a:latin typeface="Arial" pitchFamily="34" charset="0"/>
                    <a:cs typeface="Lucida Sans Unicode" pitchFamily="34" charset="0"/>
                  </a:rPr>
                  <a:t>, a</a:t>
                </a:r>
                <a:r>
                  <a:rPr lang="de-DE" baseline="-25000" dirty="0">
                    <a:latin typeface="Arial" pitchFamily="34" charset="0"/>
                    <a:cs typeface="Lucida Sans Unicode" pitchFamily="34" charset="0"/>
                  </a:rPr>
                  <a:t>T</a:t>
                </a:r>
              </a:p>
            </p:txBody>
          </p:sp>
          <p:sp>
            <p:nvSpPr>
              <p:cNvPr id="28" name="Text Box 21"/>
              <p:cNvSpPr txBox="1">
                <a:spLocks noChangeArrowheads="1"/>
              </p:cNvSpPr>
              <p:nvPr/>
            </p:nvSpPr>
            <p:spPr bwMode="auto">
              <a:xfrm>
                <a:off x="5638800" y="1952625"/>
                <a:ext cx="91440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00" tIns="45702" rIns="91400" bIns="45702">
                <a:spAutoFit/>
              </a:bodyPr>
              <a:lstStyle/>
              <a:p>
                <a:pPr defTabSz="457200"/>
                <a:r>
                  <a:rPr lang="de-DE">
                    <a:latin typeface="Arial" pitchFamily="34" charset="0"/>
                    <a:cs typeface="Lucida Sans Unicode" pitchFamily="34" charset="0"/>
                  </a:rPr>
                  <a:t>v</a:t>
                </a:r>
                <a:r>
                  <a:rPr lang="de-DE" baseline="-25000">
                    <a:latin typeface="Arial" pitchFamily="34" charset="0"/>
                    <a:cs typeface="Lucida Sans Unicode" pitchFamily="34" charset="0"/>
                  </a:rPr>
                  <a:t>P</a:t>
                </a:r>
                <a:r>
                  <a:rPr lang="de-DE">
                    <a:latin typeface="Arial" pitchFamily="34" charset="0"/>
                    <a:cs typeface="Lucida Sans Unicode" pitchFamily="34" charset="0"/>
                  </a:rPr>
                  <a:t>, a</a:t>
                </a:r>
                <a:r>
                  <a:rPr lang="de-DE" baseline="-25000">
                    <a:latin typeface="Arial" pitchFamily="34" charset="0"/>
                    <a:cs typeface="Lucida Sans Unicode" pitchFamily="34" charset="0"/>
                  </a:rPr>
                  <a:t>P</a:t>
                </a:r>
              </a:p>
            </p:txBody>
          </p:sp>
          <p:sp>
            <p:nvSpPr>
              <p:cNvPr id="29" name="Text Box 22"/>
              <p:cNvSpPr txBox="1">
                <a:spLocks noChangeArrowheads="1"/>
              </p:cNvSpPr>
              <p:nvPr/>
            </p:nvSpPr>
            <p:spPr bwMode="auto">
              <a:xfrm>
                <a:off x="3733800" y="2555875"/>
                <a:ext cx="129540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00" tIns="45702" rIns="91400" bIns="45702">
                <a:spAutoFit/>
              </a:bodyPr>
              <a:lstStyle/>
              <a:p>
                <a:pPr algn="ctr" defTabSz="457200"/>
                <a:r>
                  <a:rPr lang="de-DE">
                    <a:latin typeface="Arial" pitchFamily="34" charset="0"/>
                    <a:cs typeface="Lucida Sans Unicode" pitchFamily="34" charset="0"/>
                  </a:rPr>
                  <a:t>d</a:t>
                </a:r>
                <a:r>
                  <a:rPr lang="de-DE" baseline="-25000">
                    <a:latin typeface="Arial" pitchFamily="34" charset="0"/>
                    <a:cs typeface="Lucida Sans Unicode" pitchFamily="34" charset="0"/>
                  </a:rPr>
                  <a:t>x</a:t>
                </a:r>
                <a:r>
                  <a:rPr lang="de-DE">
                    <a:latin typeface="Arial" pitchFamily="34" charset="0"/>
                    <a:cs typeface="Lucida Sans Unicode" pitchFamily="34" charset="0"/>
                  </a:rPr>
                  <a:t>, v</a:t>
                </a:r>
                <a:r>
                  <a:rPr lang="de-DE" baseline="-25000">
                    <a:latin typeface="Arial" pitchFamily="34" charset="0"/>
                    <a:cs typeface="Lucida Sans Unicode" pitchFamily="34" charset="0"/>
                  </a:rPr>
                  <a:t>x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43240" y="500042"/>
            <a:ext cx="6143668" cy="5357826"/>
            <a:chOff x="-1" y="3643314"/>
            <a:chExt cx="4672828" cy="3214686"/>
          </a:xfrm>
        </p:grpSpPr>
        <p:pic>
          <p:nvPicPr>
            <p:cNvPr id="12" name="Picture 2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1" y="3643314"/>
              <a:ext cx="4672828" cy="32146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3" name="Picture 43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40" y="5572140"/>
              <a:ext cx="1526959" cy="12858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Picture 4" descr="stecak"/>
          <p:cNvPicPr>
            <a:picLocks noChangeAspect="1" noChangeArrowheads="1"/>
          </p:cNvPicPr>
          <p:nvPr/>
        </p:nvPicPr>
        <p:blipFill>
          <a:blip r:embed="rId2"/>
          <a:srcRect r="2707" b="6451"/>
          <a:stretch>
            <a:fillRect/>
          </a:stretch>
        </p:blipFill>
        <p:spPr bwMode="auto">
          <a:xfrm>
            <a:off x="-1" y="3143249"/>
            <a:ext cx="5149999" cy="3714752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 bwMode="auto">
          <a:xfrm>
            <a:off x="928661" y="978106"/>
            <a:ext cx="2000265" cy="185738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4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714356"/>
            <a:ext cx="2435628" cy="234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642918"/>
            <a:ext cx="47863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" y="-24"/>
            <a:ext cx="9144000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571868" y="-24"/>
            <a:ext cx="232025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Digitalizacija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/>
          <a:srcRect b="8646"/>
          <a:stretch>
            <a:fillRect/>
          </a:stretch>
        </p:blipFill>
        <p:spPr bwMode="auto">
          <a:xfrm>
            <a:off x="4357686" y="642918"/>
            <a:ext cx="47863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 descr="stecak 75 korektni"/>
          <p:cNvPicPr>
            <a:picLocks noChangeAspect="1" noChangeArrowheads="1"/>
          </p:cNvPicPr>
          <p:nvPr/>
        </p:nvPicPr>
        <p:blipFill>
          <a:blip r:embed="rId6"/>
          <a:srcRect t="7070"/>
          <a:stretch>
            <a:fillRect/>
          </a:stretch>
        </p:blipFill>
        <p:spPr bwMode="auto">
          <a:xfrm>
            <a:off x="0" y="3143248"/>
            <a:ext cx="5214942" cy="3714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24"/>
            <a:ext cx="9144000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500430" y="-24"/>
            <a:ext cx="184896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Tripleplay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 descr="C:\Documents and Settings\admin\Desktop\ITK\MAterijal\ServicesDiagra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390787"/>
            <a:ext cx="5993342" cy="4110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C:\Documents and Settings\admin\My Documents\My Pictures\vlcsnap-75320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639492"/>
            <a:ext cx="6100786" cy="4575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7" name="Picture 5" descr="C:\Documents and Settings\admin\My Documents\My Pictures\vlcsnap-753207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338260"/>
            <a:ext cx="6216677" cy="4662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80" name="Picture 8" descr="C:\Documents and Settings\admin\Desktop\chanselec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3" y="0"/>
            <a:ext cx="6339395" cy="5500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 descr="C:\Documents and Settings\admin\Desktop\ITK\MAterijal\arhitekturaPortal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1068" y="714356"/>
            <a:ext cx="7252832" cy="4981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928802"/>
            <a:ext cx="8358246" cy="4500594"/>
          </a:xfrm>
        </p:spPr>
        <p:txBody>
          <a:bodyPr rtlCol="0">
            <a:normAutofit fontScale="85000" lnSpcReduction="20000"/>
          </a:bodyPr>
          <a:lstStyle/>
          <a:p>
            <a:pPr marL="449263" indent="-449263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Elektrotehnički fakultet u Sarajevu je osnovan 1961. 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hr-HR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godine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hr-HR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49263" indent="-449263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Nastava po </a:t>
            </a:r>
            <a:r>
              <a:rPr lang="hr-HR" dirty="0" err="1" smtClean="0">
                <a:solidFill>
                  <a:schemeClr val="tx2">
                    <a:lumMod val="50000"/>
                  </a:schemeClr>
                </a:solidFill>
              </a:rPr>
              <a:t>Bolonjskom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procesu. </a:t>
            </a:r>
            <a:r>
              <a:rPr lang="hr-HR" dirty="0" err="1" smtClean="0">
                <a:solidFill>
                  <a:schemeClr val="tx2">
                    <a:lumMod val="50000"/>
                  </a:schemeClr>
                </a:solidFill>
              </a:rPr>
              <a:t>Šta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je to </a:t>
            </a:r>
            <a:r>
              <a:rPr lang="hr-HR" dirty="0" err="1" smtClean="0">
                <a:solidFill>
                  <a:schemeClr val="tx2">
                    <a:lumMod val="50000"/>
                  </a:schemeClr>
                </a:solidFill>
              </a:rPr>
              <a:t>bolonja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br>
              <a:rPr lang="hr-HR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49263" indent="-449263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hr-HR" dirty="0" smtClean="0"/>
              <a:t>Programi usklađeni sa renomiranim tehničkim </a:t>
            </a:r>
            <a:br>
              <a:rPr lang="hr-HR" dirty="0" smtClean="0"/>
            </a:br>
            <a:r>
              <a:rPr lang="hr-HR" dirty="0" smtClean="0"/>
              <a:t> univerzitetima u svijetu</a:t>
            </a:r>
            <a:br>
              <a:rPr lang="hr-HR" dirty="0" smtClean="0"/>
            </a:br>
            <a:endParaRPr lang="hr-HR" dirty="0" smtClean="0"/>
          </a:p>
          <a:p>
            <a:pPr marL="449263" indent="-449263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hr-HR" dirty="0" smtClean="0"/>
              <a:t>U toku proces certifikacije kod ASIIN (Njemačka)</a:t>
            </a:r>
            <a:br>
              <a:rPr lang="hr-HR" dirty="0" smtClean="0"/>
            </a:br>
            <a:endParaRPr lang="hr-HR" dirty="0" smtClean="0"/>
          </a:p>
          <a:p>
            <a:pPr marL="449263" indent="-449263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Diploma ovog fakulteta omogućava posao i u tehnički </a:t>
            </a:r>
            <a:b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najrazvijenijim zemljama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8" name="Oval 7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3077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86063" y="701675"/>
            <a:ext cx="42164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Elektrotehnički Fakultet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Desktop\ETF PREZENTACIJA\NOVI MATERIJAL\izdvojeno\Image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00372"/>
            <a:ext cx="4857752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" y="-24"/>
            <a:ext cx="9144000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714612" y="-24"/>
            <a:ext cx="439819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Automatika i elektronika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9" name="Picture 3" descr="C:\Documents and Settings\admin\Desktop\ETF PREZENTACIJA\NOVI MATERIJAL\izdvojeno\DSC0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71796"/>
            <a:ext cx="5410133" cy="40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C:\Documents and Settings\admin\Desktop\ETF PREZENTACIJA\NOVI MATERIJAL\izdvojeno\vlcsnap-748434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643050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5" name="Picture 9" descr="C:\Documents and Settings\admin\My Documents\My Pictures\vlcsnap-754246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428752"/>
            <a:ext cx="6096021" cy="4572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4" name="Picture 8" descr="C:\Documents and Settings\admin\My Documents\My Pictures\vlcsnap-754348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1500190"/>
            <a:ext cx="5715019" cy="428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3" name="Picture 7" descr="C:\Documents and Settings\admin\My Documents\My Pictures\vlcsnap-754432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90602" y="714356"/>
            <a:ext cx="6381794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7313" y="2981325"/>
            <a:ext cx="7786687" cy="1233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5" name="Oval 4"/>
          <p:cNvSpPr/>
          <p:nvPr/>
        </p:nvSpPr>
        <p:spPr bwMode="auto">
          <a:xfrm>
            <a:off x="285750" y="2500313"/>
            <a:ext cx="2000250" cy="20193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3316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500313"/>
            <a:ext cx="228600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875" y="3127375"/>
            <a:ext cx="2890838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Studenti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562" y="2071678"/>
            <a:ext cx="5072098" cy="1428760"/>
          </a:xfrm>
        </p:spPr>
        <p:txBody>
          <a:bodyPr rtlCol="0">
            <a:normAutofit/>
          </a:bodyPr>
          <a:lstStyle/>
          <a:p>
            <a:pPr marL="266700" indent="-266700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sz="2400" dirty="0" smtClean="0">
                <a:solidFill>
                  <a:srgbClr val="C0000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Studentski standard i prava</a:t>
            </a:r>
          </a:p>
          <a:p>
            <a:pPr marL="266700" indent="-266700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sz="2400" dirty="0" smtClean="0">
                <a:solidFill>
                  <a:srgbClr val="C0000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Takmičenja, zabave, </a:t>
            </a:r>
            <a:r>
              <a:rPr lang="hr-HR" sz="2400" dirty="0" err="1" smtClean="0">
                <a:solidFill>
                  <a:srgbClr val="002060"/>
                </a:solidFill>
              </a:rPr>
              <a:t>workshopovi</a:t>
            </a:r>
            <a:endParaRPr lang="hr-HR" sz="2400" dirty="0" smtClean="0">
              <a:solidFill>
                <a:srgbClr val="002060"/>
              </a:solidFill>
            </a:endParaRPr>
          </a:p>
          <a:p>
            <a:pPr marL="266700" indent="-266700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sz="2400" dirty="0" smtClean="0">
                <a:solidFill>
                  <a:srgbClr val="C0000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40 godina tradicije- najstariji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8" name="Oval 7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4341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928938" y="701675"/>
            <a:ext cx="41910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Studentske organizacije</a:t>
            </a:r>
          </a:p>
        </p:txBody>
      </p:sp>
      <p:pic>
        <p:nvPicPr>
          <p:cNvPr id="14344" name="Picture 8" descr="C:\Documents and Settings\admin\Desktop\iee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3893155" cy="1143008"/>
          </a:xfrm>
          <a:prstGeom prst="rect">
            <a:avLst/>
          </a:prstGeom>
          <a:noFill/>
        </p:spPr>
      </p:pic>
      <p:pic>
        <p:nvPicPr>
          <p:cNvPr id="14346" name="Picture 10" descr="C:\Documents and Settings\admin\Desktop\stelek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1857364"/>
            <a:ext cx="4464745" cy="1214446"/>
          </a:xfrm>
          <a:prstGeom prst="rect">
            <a:avLst/>
          </a:prstGeom>
          <a:noFill/>
        </p:spPr>
      </p:pic>
      <p:pic>
        <p:nvPicPr>
          <p:cNvPr id="14347" name="Picture 11" descr="C:\Documents and Settings\admin\Desktop\eeste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5007360"/>
            <a:ext cx="3357586" cy="1422036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00562" y="3571876"/>
            <a:ext cx="421484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Stručni </a:t>
            </a:r>
            <a:r>
              <a:rPr kumimoji="0" lang="hr-H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spimoziji</a:t>
            </a:r>
            <a:r>
              <a:rPr kumimoji="0" lang="hr-HR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i kongresi</a:t>
            </a:r>
            <a:endParaRPr kumimoji="0" lang="hr-H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hr-H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Workshopovi</a:t>
            </a:r>
            <a:r>
              <a:rPr lang="hr-HR" sz="24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 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projekti </a:t>
            </a:r>
          </a:p>
          <a:p>
            <a:pPr marL="266700" lvl="0" indent="-2667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sz="2400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hr-HR" sz="24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Naučna takmičenja </a:t>
            </a:r>
            <a:endParaRPr lang="hr-HR" sz="24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00562" y="5429264"/>
            <a:ext cx="342902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Razmjena studenata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hr-HR" sz="2400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hr-HR" sz="24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Stručni događaji</a:t>
            </a:r>
            <a:endParaRPr lang="hr-HR" sz="24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174" y="457200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SB Sarajevo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3570" y="607220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LC Sarajevo</a:t>
            </a:r>
            <a:endParaRPr lang="hr-H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admin\Desktop\jf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1928802"/>
            <a:ext cx="7100005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915" name="Picture 3" descr="D:\Steleks\STELEKS40\DVD\Slike\Sarajevo\n501705175_4890586_27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00191"/>
            <a:ext cx="6800857" cy="5100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916" name="Picture 4" descr="D:\Steleks\LAN_PARTY_drug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890594"/>
            <a:ext cx="7530768" cy="5324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920" name="Picture 8" descr="C:\Documents and Settings\admin\Desktop\steleks_pr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11260"/>
            <a:ext cx="7806909" cy="5489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C:\Documents and Settings\admin\Desktop\ETF PREZENTACIJA\NOVI MATERIJAL\izdvojeno\DSC020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8" y="214314"/>
            <a:ext cx="7429520" cy="5572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C:\Documents and Settings\admin\Desktop\Elektrijada2007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500174"/>
            <a:ext cx="8368008" cy="3409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7313" y="2981325"/>
            <a:ext cx="7786687" cy="1233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5" name="Oval 4"/>
          <p:cNvSpPr/>
          <p:nvPr/>
        </p:nvSpPr>
        <p:spPr bwMode="auto">
          <a:xfrm>
            <a:off x="285750" y="2500313"/>
            <a:ext cx="2000250" cy="20193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3316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500313"/>
            <a:ext cx="228600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93646" y="3127375"/>
            <a:ext cx="166423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UPIS</a:t>
            </a:r>
            <a:endParaRPr lang="hr-H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25" y="1760548"/>
            <a:ext cx="7258050" cy="31686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Prijemni ispit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Više informacija na http://upis.etf.ba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hr-HR" dirty="0" err="1" smtClean="0">
                <a:solidFill>
                  <a:schemeClr val="tx2">
                    <a:lumMod val="50000"/>
                  </a:schemeClr>
                </a:solidFill>
              </a:rPr>
              <a:t>Šta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od predznanja je potrebno 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11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8" name="Oval 7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8197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00375" y="701675"/>
            <a:ext cx="28670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Upis na fakultet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662" y="3724542"/>
            <a:ext cx="7715304" cy="3847862"/>
          </a:xfrm>
          <a:prstGeom prst="roundRect">
            <a:avLst>
              <a:gd name="adj" fmla="val 799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63538">
              <a:buFont typeface="Arial" pitchFamily="34" charset="0"/>
              <a:buChar char="•"/>
            </a:pPr>
            <a:endParaRPr lang="hr-HR" sz="2000" b="1" dirty="0" smtClean="0">
              <a:solidFill>
                <a:srgbClr val="C00000"/>
              </a:solidFill>
            </a:endParaRP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Skup realnih brojeva 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Algebarski izrazi 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Linearne </a:t>
            </a:r>
            <a:r>
              <a:rPr lang="hr-HR" sz="2000" b="1" dirty="0" err="1" smtClean="0">
                <a:solidFill>
                  <a:srgbClr val="C00000"/>
                </a:solidFill>
              </a:rPr>
              <a:t>jednačine</a:t>
            </a:r>
            <a:r>
              <a:rPr lang="hr-HR" sz="2000" b="1" dirty="0" smtClean="0">
                <a:solidFill>
                  <a:srgbClr val="C00000"/>
                </a:solidFill>
              </a:rPr>
              <a:t>, </a:t>
            </a:r>
            <a:r>
              <a:rPr lang="hr-HR" sz="2000" b="1" dirty="0" err="1" smtClean="0">
                <a:solidFill>
                  <a:srgbClr val="C00000"/>
                </a:solidFill>
              </a:rPr>
              <a:t>nejednačine</a:t>
            </a:r>
            <a:r>
              <a:rPr lang="hr-HR" sz="2000" b="1" dirty="0" smtClean="0">
                <a:solidFill>
                  <a:srgbClr val="C00000"/>
                </a:solidFill>
              </a:rPr>
              <a:t> i sistemi sa primjerima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Korijeni i stepeni sa razlomljenim i realnim eksponentima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Polje kompleksnih brojeva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Kvadratna funkcija, kvadratna </a:t>
            </a:r>
            <a:r>
              <a:rPr lang="hr-HR" sz="2000" b="1" dirty="0" err="1" smtClean="0">
                <a:solidFill>
                  <a:srgbClr val="C00000"/>
                </a:solidFill>
              </a:rPr>
              <a:t>jednačina</a:t>
            </a:r>
            <a:r>
              <a:rPr lang="hr-HR" sz="2000" b="1" dirty="0" smtClean="0">
                <a:solidFill>
                  <a:srgbClr val="C00000"/>
                </a:solidFill>
              </a:rPr>
              <a:t> 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i </a:t>
            </a:r>
            <a:r>
              <a:rPr lang="hr-HR" sz="2000" b="1" dirty="0" err="1" smtClean="0">
                <a:solidFill>
                  <a:srgbClr val="C00000"/>
                </a:solidFill>
              </a:rPr>
              <a:t>nejednačina</a:t>
            </a:r>
            <a:r>
              <a:rPr lang="hr-HR" sz="2000" b="1" dirty="0" smtClean="0">
                <a:solidFill>
                  <a:srgbClr val="C00000"/>
                </a:solidFill>
              </a:rPr>
              <a:t> </a:t>
            </a:r>
            <a:r>
              <a:rPr lang="hr-HR" sz="2000" b="1" dirty="0" err="1" smtClean="0">
                <a:solidFill>
                  <a:srgbClr val="C00000"/>
                </a:solidFill>
              </a:rPr>
              <a:t>i</a:t>
            </a:r>
            <a:r>
              <a:rPr lang="hr-HR" sz="2000" b="1" dirty="0" smtClean="0">
                <a:solidFill>
                  <a:srgbClr val="C00000"/>
                </a:solidFill>
              </a:rPr>
              <a:t> sistemi sa jednom i dvije nepoznate</a:t>
            </a:r>
          </a:p>
          <a:p>
            <a:pPr indent="363538">
              <a:buFont typeface="Arial" pitchFamily="34" charset="0"/>
              <a:buChar char="•"/>
            </a:pPr>
            <a:endParaRPr lang="hr-HR" sz="2000" b="1" dirty="0" smtClean="0">
              <a:solidFill>
                <a:srgbClr val="C00000"/>
              </a:solidFill>
            </a:endParaRPr>
          </a:p>
          <a:p>
            <a:pPr indent="363538"/>
            <a:endParaRPr lang="hr-HR" sz="2000" b="1" dirty="0" smtClean="0">
              <a:solidFill>
                <a:srgbClr val="C00000"/>
              </a:solidFill>
            </a:endParaRPr>
          </a:p>
          <a:p>
            <a:pPr indent="363538"/>
            <a:endParaRPr lang="hr-HR" sz="2000" b="1" dirty="0" smtClean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8" y="3630517"/>
            <a:ext cx="7715304" cy="3847862"/>
          </a:xfrm>
          <a:prstGeom prst="roundRect">
            <a:avLst>
              <a:gd name="adj" fmla="val 95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Iracionalne </a:t>
            </a:r>
            <a:r>
              <a:rPr lang="hr-HR" sz="2000" b="1" dirty="0" err="1" smtClean="0">
                <a:solidFill>
                  <a:srgbClr val="C00000"/>
                </a:solidFill>
              </a:rPr>
              <a:t>jednačine</a:t>
            </a:r>
            <a:r>
              <a:rPr lang="hr-HR" sz="2000" b="1" dirty="0" smtClean="0">
                <a:solidFill>
                  <a:srgbClr val="C00000"/>
                </a:solidFill>
              </a:rPr>
              <a:t> i </a:t>
            </a:r>
            <a:r>
              <a:rPr lang="hr-HR" sz="2000" b="1" dirty="0" err="1" smtClean="0">
                <a:solidFill>
                  <a:srgbClr val="C00000"/>
                </a:solidFill>
              </a:rPr>
              <a:t>nejednačine</a:t>
            </a:r>
            <a:endParaRPr lang="hr-HR" sz="2000" b="1" dirty="0" smtClean="0">
              <a:solidFill>
                <a:srgbClr val="C00000"/>
              </a:solidFill>
            </a:endParaRP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Eksponencijalne funkcije, </a:t>
            </a:r>
            <a:r>
              <a:rPr lang="hr-HR" sz="2000" b="1" dirty="0" err="1" smtClean="0">
                <a:solidFill>
                  <a:srgbClr val="C00000"/>
                </a:solidFill>
              </a:rPr>
              <a:t>jednačine</a:t>
            </a:r>
            <a:r>
              <a:rPr lang="hr-HR" sz="2000" b="1" dirty="0" smtClean="0">
                <a:solidFill>
                  <a:srgbClr val="C00000"/>
                </a:solidFill>
              </a:rPr>
              <a:t> i </a:t>
            </a:r>
            <a:r>
              <a:rPr lang="hr-HR" sz="2000" b="1" dirty="0" err="1" smtClean="0">
                <a:solidFill>
                  <a:srgbClr val="C00000"/>
                </a:solidFill>
              </a:rPr>
              <a:t>nejednačine</a:t>
            </a:r>
            <a:endParaRPr lang="hr-HR" sz="2000" b="1" dirty="0" smtClean="0">
              <a:solidFill>
                <a:srgbClr val="C00000"/>
              </a:solidFill>
            </a:endParaRP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Logaritmi, logaritamske </a:t>
            </a:r>
            <a:r>
              <a:rPr lang="hr-HR" sz="2000" b="1" dirty="0" err="1" smtClean="0">
                <a:solidFill>
                  <a:srgbClr val="C00000"/>
                </a:solidFill>
              </a:rPr>
              <a:t>jednačine</a:t>
            </a:r>
            <a:r>
              <a:rPr lang="hr-HR" sz="2000" b="1" dirty="0" smtClean="0">
                <a:solidFill>
                  <a:srgbClr val="C00000"/>
                </a:solidFill>
              </a:rPr>
              <a:t> i </a:t>
            </a:r>
            <a:r>
              <a:rPr lang="hr-HR" sz="2000" b="1" dirty="0" err="1" smtClean="0">
                <a:solidFill>
                  <a:srgbClr val="C00000"/>
                </a:solidFill>
              </a:rPr>
              <a:t>nejednačine</a:t>
            </a:r>
            <a:endParaRPr lang="hr-HR" sz="2000" b="1" dirty="0" smtClean="0">
              <a:solidFill>
                <a:srgbClr val="C00000"/>
              </a:solidFill>
            </a:endParaRP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err="1" smtClean="0">
                <a:solidFill>
                  <a:srgbClr val="C00000"/>
                </a:solidFill>
              </a:rPr>
              <a:t>Jednačine</a:t>
            </a:r>
            <a:r>
              <a:rPr lang="hr-HR" sz="2000" b="1" dirty="0" smtClean="0">
                <a:solidFill>
                  <a:srgbClr val="C00000"/>
                </a:solidFill>
              </a:rPr>
              <a:t> i </a:t>
            </a:r>
            <a:r>
              <a:rPr lang="hr-HR" sz="2000" b="1" dirty="0" err="1" smtClean="0">
                <a:solidFill>
                  <a:srgbClr val="C00000"/>
                </a:solidFill>
              </a:rPr>
              <a:t>nejednačine</a:t>
            </a:r>
            <a:r>
              <a:rPr lang="hr-HR" sz="2000" b="1" dirty="0" smtClean="0">
                <a:solidFill>
                  <a:srgbClr val="C00000"/>
                </a:solidFill>
              </a:rPr>
              <a:t> višeg stepena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Geometrija u ravni - planimetrija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Analitička geometrija u ravni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Geometrija u prostoru - </a:t>
            </a:r>
            <a:r>
              <a:rPr lang="hr-HR" sz="2000" b="1" dirty="0" err="1" smtClean="0">
                <a:solidFill>
                  <a:srgbClr val="C00000"/>
                </a:solidFill>
              </a:rPr>
              <a:t>sterometrija</a:t>
            </a:r>
            <a:endParaRPr lang="hr-HR" sz="2000" b="1" dirty="0" smtClean="0">
              <a:solidFill>
                <a:srgbClr val="C00000"/>
              </a:solidFill>
            </a:endParaRP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Trigonometrija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Matematička (postupna) indukcija</a:t>
            </a:r>
          </a:p>
          <a:p>
            <a:pPr indent="363538">
              <a:buFont typeface="Arial" pitchFamily="34" charset="0"/>
              <a:buChar char="•"/>
            </a:pPr>
            <a:r>
              <a:rPr lang="hr-HR" sz="2000" b="1" dirty="0" smtClean="0">
                <a:solidFill>
                  <a:srgbClr val="C00000"/>
                </a:solidFill>
              </a:rPr>
              <a:t>Aritmetički i geometrijski niz. Geometrijski red.</a:t>
            </a:r>
          </a:p>
          <a:p>
            <a:pPr indent="363538">
              <a:buFont typeface="Arial" pitchFamily="34" charset="0"/>
              <a:buChar char="•"/>
            </a:pPr>
            <a:endParaRPr lang="hr-HR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071538" y="357171"/>
            <a:ext cx="6929486" cy="6429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Bodovanje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28662" y="5572140"/>
            <a:ext cx="7215238" cy="1143008"/>
            <a:chOff x="928662" y="5572140"/>
            <a:chExt cx="7215238" cy="1143008"/>
          </a:xfrm>
        </p:grpSpPr>
        <p:sp>
          <p:nvSpPr>
            <p:cNvPr id="4" name="Rounded Rectangle 3"/>
            <p:cNvSpPr/>
            <p:nvPr/>
          </p:nvSpPr>
          <p:spPr>
            <a:xfrm>
              <a:off x="928662" y="5572140"/>
              <a:ext cx="7215238" cy="114300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hr-HR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OPĆI USPJEH                                                  Maksimalno </a:t>
              </a:r>
              <a:r>
                <a:rPr lang="hr-HR" sz="2200" b="1" dirty="0" smtClean="0">
                  <a:solidFill>
                    <a:srgbClr val="C00000"/>
                  </a:solidFill>
                </a:rPr>
                <a:t>40 bodova</a:t>
              </a:r>
              <a:endParaRPr lang="hr-HR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71538" y="6000768"/>
              <a:ext cx="6858048" cy="642942"/>
            </a:xfrm>
            <a:prstGeom prst="roundRect">
              <a:avLst>
                <a:gd name="adj" fmla="val 1181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 smtClean="0"/>
                <a:t>Prosječna ocjena iz svih predmeta u svim razredima se zaokruži na jednu decimalu i pomnoži sa 8</a:t>
              </a:r>
              <a:endParaRPr lang="hr-HR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28662" y="3571876"/>
            <a:ext cx="7215238" cy="1928826"/>
            <a:chOff x="928662" y="3571876"/>
            <a:chExt cx="7215238" cy="1928826"/>
          </a:xfrm>
        </p:grpSpPr>
        <p:sp>
          <p:nvSpPr>
            <p:cNvPr id="6" name="Rounded Rectangle 5"/>
            <p:cNvSpPr/>
            <p:nvPr/>
          </p:nvSpPr>
          <p:spPr>
            <a:xfrm>
              <a:off x="928662" y="3571876"/>
              <a:ext cx="7215238" cy="1928826"/>
            </a:xfrm>
            <a:prstGeom prst="roundRect">
              <a:avLst>
                <a:gd name="adj" fmla="val 9753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hr-HR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MATERNJI JEZIK, FIZIKA I MATEMATIKA  Maksimalno </a:t>
              </a:r>
              <a:r>
                <a:rPr lang="hr-HR" sz="2200" b="1" dirty="0" smtClean="0">
                  <a:solidFill>
                    <a:srgbClr val="C00000"/>
                  </a:solidFill>
                </a:rPr>
                <a:t>20 bodova</a:t>
              </a:r>
              <a:endParaRPr lang="hr-HR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071538" y="4000504"/>
              <a:ext cx="6858048" cy="1428760"/>
            </a:xfrm>
            <a:prstGeom prst="roundRect">
              <a:avLst>
                <a:gd name="adj" fmla="val 6486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hr-HR" sz="2000" dirty="0" smtClean="0"/>
                <a:t>Izračuna se prosječna ocjena iz </a:t>
              </a:r>
              <a:r>
                <a:rPr lang="hr-HR" sz="2000" dirty="0" err="1" smtClean="0"/>
                <a:t>maternjeg</a:t>
              </a:r>
              <a:r>
                <a:rPr lang="hr-HR" sz="2000" dirty="0" smtClean="0"/>
                <a:t> jezika i matematike za sve 4 godine </a:t>
              </a: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hr-HR" sz="2000" dirty="0" smtClean="0"/>
                <a:t>Izračuna se prosječna ocjena iz fizike za zadnje dvije godine</a:t>
              </a: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hr-HR" sz="2000" dirty="0" smtClean="0"/>
                <a:t>Izračuna se srednja ocjena iz sva tri predmeta i pomnoži sa 4</a:t>
              </a:r>
              <a:endParaRPr lang="hr-HR" sz="2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8662" y="2643182"/>
            <a:ext cx="7215238" cy="857256"/>
            <a:chOff x="928662" y="2643182"/>
            <a:chExt cx="7215238" cy="857256"/>
          </a:xfrm>
        </p:grpSpPr>
        <p:sp>
          <p:nvSpPr>
            <p:cNvPr id="8" name="Rounded Rectangle 7"/>
            <p:cNvSpPr/>
            <p:nvPr/>
          </p:nvSpPr>
          <p:spPr>
            <a:xfrm>
              <a:off x="928662" y="2643182"/>
              <a:ext cx="7215238" cy="8572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hr-HR" sz="2000" b="1" dirty="0" smtClean="0">
                  <a:solidFill>
                    <a:srgbClr val="760000"/>
                  </a:solidFill>
                </a:rPr>
                <a:t>PRIJEMNI ISPIT                                               Maksimalno </a:t>
              </a:r>
              <a:r>
                <a:rPr lang="hr-HR" sz="2200" b="1" dirty="0" smtClean="0">
                  <a:solidFill>
                    <a:srgbClr val="C00000"/>
                  </a:solidFill>
                </a:rPr>
                <a:t>40 bodova</a:t>
              </a:r>
              <a:endParaRPr lang="hr-HR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71538" y="3071810"/>
              <a:ext cx="6858048" cy="357190"/>
            </a:xfrm>
            <a:prstGeom prst="roundRect">
              <a:avLst>
                <a:gd name="adj" fmla="val 11819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 smtClean="0"/>
                <a:t>Kvalifikacioni – Prijemni ispit iz matematike</a:t>
              </a:r>
              <a:endParaRPr lang="hr-HR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28662" y="1142984"/>
            <a:ext cx="7215238" cy="1428760"/>
            <a:chOff x="928662" y="1142984"/>
            <a:chExt cx="7215238" cy="1428760"/>
          </a:xfrm>
        </p:grpSpPr>
        <p:sp>
          <p:nvSpPr>
            <p:cNvPr id="10" name="Rounded Rectangle 9"/>
            <p:cNvSpPr/>
            <p:nvPr/>
          </p:nvSpPr>
          <p:spPr>
            <a:xfrm>
              <a:off x="928662" y="1142984"/>
              <a:ext cx="7215238" cy="1428760"/>
            </a:xfrm>
            <a:prstGeom prst="roundRect">
              <a:avLst>
                <a:gd name="adj" fmla="val 11334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hr-HR" sz="2000" b="1" dirty="0" smtClean="0">
                  <a:solidFill>
                    <a:srgbClr val="760000"/>
                  </a:solidFill>
                </a:rPr>
                <a:t>TAKMIČENJA</a:t>
              </a:r>
              <a:endParaRPr lang="hr-HR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071538" y="1571612"/>
              <a:ext cx="6858048" cy="928694"/>
            </a:xfrm>
            <a:prstGeom prst="roundRect">
              <a:avLst>
                <a:gd name="adj" fmla="val 11819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hr-HR" dirty="0" smtClean="0"/>
                <a:t>U skladu sa članom 6 konkursa za upis studenata u prvu godinu UNSA</a:t>
              </a: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hr-HR" dirty="0" smtClean="0"/>
                <a:t>Takmičenja iz: matematike, fizike, informatike i “Smotre stvaralaštva”</a:t>
              </a:r>
              <a:br>
                <a:rPr lang="hr-HR" dirty="0" smtClean="0"/>
              </a:br>
              <a:r>
                <a:rPr lang="hr-HR" dirty="0" smtClean="0"/>
                <a:t>u organizaciji Ministarstva obrazovanja, nauke Kantona Sarajevo</a:t>
              </a:r>
              <a:endParaRPr lang="hr-HR" dirty="0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928662" y="214290"/>
            <a:ext cx="7215238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hr-HR" sz="2000" b="1" dirty="0" smtClean="0">
                <a:solidFill>
                  <a:srgbClr val="760000"/>
                </a:solidFill>
              </a:rPr>
              <a:t>UČENIK GENERACIJE                                                              </a:t>
            </a:r>
            <a:r>
              <a:rPr lang="hr-HR" sz="2200" b="1" dirty="0" smtClean="0">
                <a:solidFill>
                  <a:srgbClr val="C00000"/>
                </a:solidFill>
              </a:rPr>
              <a:t>10 bodova</a:t>
            </a:r>
            <a:endParaRPr lang="hr-HR" sz="2200" b="1" dirty="0">
              <a:solidFill>
                <a:srgbClr val="C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71538" y="642918"/>
            <a:ext cx="6858048" cy="357190"/>
          </a:xfrm>
          <a:prstGeom prst="roundRect">
            <a:avLst>
              <a:gd name="adj" fmla="val 11819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smtClean="0"/>
              <a:t>Posebno priznanje “Učenik generacije” – 10 bodova</a:t>
            </a:r>
            <a:endParaRPr lang="hr-H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7313" y="2909880"/>
            <a:ext cx="7786687" cy="1233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5" name="Oval 4"/>
          <p:cNvSpPr/>
          <p:nvPr/>
        </p:nvSpPr>
        <p:spPr bwMode="auto">
          <a:xfrm>
            <a:off x="285750" y="2428868"/>
            <a:ext cx="2000250" cy="20193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0484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428868"/>
            <a:ext cx="228600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173426" y="3055930"/>
            <a:ext cx="332740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PITANJA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480" y="4398071"/>
            <a:ext cx="59293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002060"/>
                </a:solidFill>
              </a:rPr>
              <a:t>Elektrotehnički fakultet u Sarajevu </a:t>
            </a:r>
          </a:p>
          <a:p>
            <a:pPr algn="ctr"/>
            <a:r>
              <a:rPr lang="hr-HR" b="1" dirty="0" smtClean="0">
                <a:solidFill>
                  <a:srgbClr val="002060"/>
                </a:solidFill>
              </a:rPr>
              <a:t>Zmaja od Bosne, </a:t>
            </a:r>
            <a:r>
              <a:rPr lang="hr-HR" b="1" dirty="0" err="1" smtClean="0">
                <a:solidFill>
                  <a:srgbClr val="002060"/>
                </a:solidFill>
              </a:rPr>
              <a:t>bb</a:t>
            </a:r>
            <a:r>
              <a:rPr lang="hr-HR" b="1" dirty="0" smtClean="0">
                <a:solidFill>
                  <a:srgbClr val="002060"/>
                </a:solidFill>
              </a:rPr>
              <a:t>. KAMPUS Univerziteta, </a:t>
            </a:r>
          </a:p>
          <a:p>
            <a:pPr algn="ctr"/>
            <a:r>
              <a:rPr lang="hr-HR" b="1" dirty="0" smtClean="0">
                <a:solidFill>
                  <a:srgbClr val="002060"/>
                </a:solidFill>
              </a:rPr>
              <a:t>71000 Sarajevo </a:t>
            </a:r>
          </a:p>
          <a:p>
            <a:pPr algn="ctr"/>
            <a:r>
              <a:rPr lang="hr-HR" b="1" dirty="0" smtClean="0">
                <a:solidFill>
                  <a:srgbClr val="002060"/>
                </a:solidFill>
              </a:rPr>
              <a:t>Bosna i Hercegovina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Tel.: ++387 33 250 700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Fax.: ++387 33 250 725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email: </a:t>
            </a:r>
            <a:r>
              <a:rPr lang="en-US" b="1" u="sng" dirty="0" smtClean="0">
                <a:solidFill>
                  <a:srgbClr val="C00000"/>
                </a:solidFill>
              </a:rPr>
              <a:t>etf@etf.unsa.ba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28" y="428604"/>
            <a:ext cx="64294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>
                <a:solidFill>
                  <a:srgbClr val="002060"/>
                </a:solidFill>
              </a:rPr>
              <a:t>Web-site</a:t>
            </a:r>
          </a:p>
          <a:p>
            <a:pPr algn="ctr"/>
            <a:r>
              <a:rPr lang="hr-HR" sz="2800" b="1" u="sng" dirty="0" smtClean="0">
                <a:solidFill>
                  <a:srgbClr val="C00000"/>
                </a:solidFill>
              </a:rPr>
              <a:t>http://www.etf.unsa.ba</a:t>
            </a:r>
            <a:r>
              <a:rPr lang="hr-HR" sz="2800" b="1" dirty="0" smtClean="0"/>
              <a:t/>
            </a:r>
            <a:br>
              <a:rPr lang="hr-HR" sz="2800" b="1" dirty="0" smtClean="0"/>
            </a:br>
            <a:endParaRPr lang="hr-HR" sz="2800" b="1" dirty="0" smtClean="0"/>
          </a:p>
          <a:p>
            <a:pPr algn="ctr"/>
            <a:r>
              <a:rPr lang="hr-HR" sz="2800" dirty="0" err="1" smtClean="0">
                <a:solidFill>
                  <a:srgbClr val="002060"/>
                </a:solidFill>
              </a:rPr>
              <a:t>Studetski</a:t>
            </a:r>
            <a:r>
              <a:rPr lang="hr-HR" sz="2800" dirty="0" smtClean="0">
                <a:solidFill>
                  <a:srgbClr val="002060"/>
                </a:solidFill>
              </a:rPr>
              <a:t> portal  - Upis 2009</a:t>
            </a:r>
          </a:p>
          <a:p>
            <a:pPr algn="ctr"/>
            <a:r>
              <a:rPr lang="hr-HR" sz="2800" b="1" u="sng" dirty="0" smtClean="0">
                <a:solidFill>
                  <a:srgbClr val="C00000"/>
                </a:solidFill>
              </a:rPr>
              <a:t>http://etf.ba/upis</a:t>
            </a:r>
            <a:endParaRPr lang="hr-HR" sz="2800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76" y="1785961"/>
            <a:ext cx="7286676" cy="4929187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Boris Nem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š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ć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izvr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š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ni direktor Telekom Austria Group, </a:t>
            </a: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izvr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š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ni direktor mobilkom austria, </a:t>
            </a: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izvr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š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ni direktor Telekom Austria Fixed Net</a:t>
            </a: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nn-NO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Nino Vidović </a:t>
            </a: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smtClean="0"/>
              <a:t>Vice President and Chief Technology Officer, CISCO</a:t>
            </a: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nn-NO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prof. Muhamed Aganagić  </a:t>
            </a: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nn-NO" dirty="0" smtClean="0">
                <a:solidFill>
                  <a:schemeClr val="tx2">
                    <a:lumMod val="50000"/>
                  </a:schemeClr>
                </a:solidFill>
              </a:rPr>
              <a:t>Intel Director of Technology</a:t>
            </a: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Asim Smailagić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r-HR" dirty="0" err="1" smtClean="0">
                <a:solidFill>
                  <a:schemeClr val="tx2">
                    <a:lumMod val="50000"/>
                  </a:schemeClr>
                </a:solidFill>
              </a:rPr>
              <a:t>Carnegie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dirty="0" err="1" smtClean="0">
                <a:solidFill>
                  <a:schemeClr val="tx2">
                    <a:lumMod val="50000"/>
                  </a:schemeClr>
                </a:solidFill>
              </a:rPr>
              <a:t>Mellon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dirty="0" err="1" smtClean="0">
                <a:solidFill>
                  <a:schemeClr val="tx2">
                    <a:lumMod val="50000"/>
                  </a:schemeClr>
                </a:solidFill>
              </a:rPr>
              <a:t>University</a:t>
            </a:r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, USA</a:t>
            </a:r>
            <a:endParaRPr lang="nn-NO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8" name="Oval 7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4101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86063" y="701675"/>
            <a:ext cx="32877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Poznati “studenti”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wn Arrow 19"/>
          <p:cNvSpPr/>
          <p:nvPr/>
        </p:nvSpPr>
        <p:spPr>
          <a:xfrm rot="1500000">
            <a:off x="3538495" y="807917"/>
            <a:ext cx="285752" cy="328614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Down Arrow 20"/>
          <p:cNvSpPr/>
          <p:nvPr/>
        </p:nvSpPr>
        <p:spPr>
          <a:xfrm rot="-1500000">
            <a:off x="5038693" y="807917"/>
            <a:ext cx="285752" cy="32861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Down Arrow 21"/>
          <p:cNvSpPr/>
          <p:nvPr/>
        </p:nvSpPr>
        <p:spPr>
          <a:xfrm rot="-2460000">
            <a:off x="6235352" y="546877"/>
            <a:ext cx="282983" cy="386986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Down Arrow 18"/>
          <p:cNvSpPr/>
          <p:nvPr/>
        </p:nvSpPr>
        <p:spPr>
          <a:xfrm rot="2280000">
            <a:off x="2473105" y="378459"/>
            <a:ext cx="268699" cy="394936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 bwMode="auto">
          <a:xfrm>
            <a:off x="3500429" y="142852"/>
            <a:ext cx="1714513" cy="1643074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3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-24"/>
            <a:ext cx="2087681" cy="201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4714876" y="4000504"/>
            <a:ext cx="2000264" cy="20002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hr-HR" sz="1400" b="1" dirty="0" smtClean="0">
                <a:solidFill>
                  <a:schemeClr val="bg1"/>
                </a:solidFill>
                <a:latin typeface="Verdana" pitchFamily="34" charset="0"/>
              </a:rPr>
              <a:t>ODSJEK ZA</a:t>
            </a:r>
          </a:p>
          <a:p>
            <a:pPr algn="ctr">
              <a:spcBef>
                <a:spcPct val="50000"/>
              </a:spcBef>
            </a:pPr>
            <a:r>
              <a:rPr lang="hr-HR" sz="1400" b="1" dirty="0" smtClean="0">
                <a:solidFill>
                  <a:schemeClr val="bg1"/>
                </a:solidFill>
                <a:latin typeface="Verdana" pitchFamily="34" charset="0"/>
              </a:rPr>
              <a:t>RAČUNARSTVO </a:t>
            </a:r>
          </a:p>
          <a:p>
            <a:pPr algn="ctr">
              <a:spcBef>
                <a:spcPct val="50000"/>
              </a:spcBef>
            </a:pPr>
            <a:r>
              <a:rPr lang="hr-HR" sz="1400" b="1" dirty="0" smtClean="0">
                <a:solidFill>
                  <a:schemeClr val="bg1"/>
                </a:solidFill>
                <a:latin typeface="Verdana" pitchFamily="34" charset="0"/>
              </a:rPr>
              <a:t>I </a:t>
            </a:r>
          </a:p>
          <a:p>
            <a:pPr algn="ctr">
              <a:spcBef>
                <a:spcPct val="50000"/>
              </a:spcBef>
            </a:pPr>
            <a:r>
              <a:rPr lang="hr-HR" sz="1400" b="1" dirty="0" smtClean="0">
                <a:solidFill>
                  <a:schemeClr val="bg1"/>
                </a:solidFill>
                <a:latin typeface="Verdana" pitchFamily="34" charset="0"/>
              </a:rPr>
              <a:t>INFORMATIKU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29454" y="4000504"/>
            <a:ext cx="2000264" cy="200026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hr-HR" sz="16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ODSJEK ZA</a:t>
            </a:r>
          </a:p>
          <a:p>
            <a:pPr algn="ctr">
              <a:spcBef>
                <a:spcPct val="50000"/>
              </a:spcBef>
            </a:pPr>
            <a:r>
              <a:rPr lang="hr-HR" sz="16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TELEKOMUNI-KACIJE</a:t>
            </a:r>
            <a:endParaRPr lang="en-GB" sz="1600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4282" y="4000504"/>
            <a:ext cx="2000264" cy="20002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hr-HR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ODSJEK ZA</a:t>
            </a:r>
          </a:p>
          <a:p>
            <a:pPr algn="ctr">
              <a:spcBef>
                <a:spcPct val="50000"/>
              </a:spcBef>
            </a:pPr>
            <a:r>
              <a:rPr lang="hr-HR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AUTOMATIKU </a:t>
            </a:r>
          </a:p>
          <a:p>
            <a:pPr algn="ctr">
              <a:spcBef>
                <a:spcPct val="50000"/>
              </a:spcBef>
            </a:pPr>
            <a:r>
              <a:rPr lang="hr-HR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I </a:t>
            </a:r>
          </a:p>
          <a:p>
            <a:pPr algn="ctr">
              <a:spcBef>
                <a:spcPct val="50000"/>
              </a:spcBef>
            </a:pPr>
            <a:r>
              <a:rPr lang="hr-HR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ELEKTRONIKU</a:t>
            </a:r>
            <a:endParaRPr lang="hr-H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28860" y="4000504"/>
            <a:ext cx="2000264" cy="20002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hr-HR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ODSJEK ZA</a:t>
            </a:r>
          </a:p>
          <a:p>
            <a:pPr algn="ctr">
              <a:spcBef>
                <a:spcPct val="50000"/>
              </a:spcBef>
            </a:pPr>
            <a:r>
              <a:rPr lang="hr-HR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ENERGETIKU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2844" y="6143668"/>
            <a:ext cx="8858280" cy="50004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PRVA GODINA STUDIJA</a:t>
            </a:r>
            <a:endParaRPr lang="hr-H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nip and Round Single Corner Rectangle 12"/>
          <p:cNvSpPr/>
          <p:nvPr/>
        </p:nvSpPr>
        <p:spPr>
          <a:xfrm>
            <a:off x="714348" y="0"/>
            <a:ext cx="8001056" cy="6858000"/>
          </a:xfrm>
          <a:prstGeom prst="snip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8" name="Oval 7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4380" y="1871340"/>
            <a:ext cx="8001024" cy="22006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hr-HR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  <a:p>
            <a:r>
              <a:rPr lang="hr-HR" sz="1800" b="1" dirty="0" smtClean="0">
                <a:solidFill>
                  <a:schemeClr val="accent1"/>
                </a:solidFill>
                <a:latin typeface="Verdana" pitchFamily="34" charset="0"/>
              </a:rPr>
              <a:t>AUTOMATIKA I ELEKTRONIKA</a:t>
            </a:r>
            <a:r>
              <a:rPr lang="hr-HR" sz="900" b="1" dirty="0" smtClean="0">
                <a:solidFill>
                  <a:schemeClr val="accent1"/>
                </a:solidFill>
                <a:latin typeface="Verdana" pitchFamily="34" charset="0"/>
              </a:rPr>
              <a:t/>
            </a:r>
            <a:br>
              <a:rPr lang="hr-HR" sz="900" b="1" dirty="0" smtClean="0">
                <a:solidFill>
                  <a:schemeClr val="accent1"/>
                </a:solidFill>
                <a:latin typeface="Verdana" pitchFamily="34" charset="0"/>
              </a:rPr>
            </a:br>
            <a:r>
              <a:rPr lang="hr-HR" sz="900" b="1" dirty="0" smtClean="0">
                <a:solidFill>
                  <a:schemeClr val="accent1"/>
                </a:solidFill>
                <a:latin typeface="Verdana" pitchFamily="34" charset="0"/>
              </a:rPr>
              <a:t> 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rgbClr val="002060"/>
                </a:solidFill>
                <a:latin typeface="Verdana" pitchFamily="34" charset="0"/>
              </a:rPr>
              <a:t>AUTOMATSKO UPRAVLJANJE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rgbClr val="002060"/>
                </a:solidFill>
                <a:latin typeface="Verdana" pitchFamily="34" charset="0"/>
              </a:rPr>
              <a:t>INDUSTRIJSKA I PROCESNA AUTOMATIKA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rgbClr val="002060"/>
                </a:solidFill>
                <a:latin typeface="Verdana" pitchFamily="34" charset="0"/>
              </a:rPr>
              <a:t>ROBOTIKA I MEHATRONIKA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rgbClr val="002060"/>
                </a:solidFill>
                <a:latin typeface="Verdana" pitchFamily="34" charset="0"/>
              </a:rPr>
              <a:t>ELEKTRONIČKE KOMPONENTE I SISTEMI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rgbClr val="002060"/>
                </a:solidFill>
                <a:latin typeface="Verdana" pitchFamily="34" charset="0"/>
              </a:rPr>
              <a:t>DIGITALNE STRUKTURE I OBRADA SIGNALA</a:t>
            </a:r>
          </a:p>
          <a:p>
            <a:pPr marL="171450" indent="-171450">
              <a:buClr>
                <a:schemeClr val="tx1"/>
              </a:buClr>
            </a:pPr>
            <a:endParaRPr lang="bs-Latn-BA" sz="1000" b="1" dirty="0">
              <a:solidFill>
                <a:srgbClr val="336699"/>
              </a:solidFill>
              <a:latin typeface="Verdana" pitchFamily="34" charset="0"/>
            </a:endParaRPr>
          </a:p>
        </p:txBody>
      </p:sp>
      <p:pic>
        <p:nvPicPr>
          <p:cNvPr id="5125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43306" y="701675"/>
            <a:ext cx="161691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OBLASTI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348" y="4085918"/>
            <a:ext cx="8001024" cy="22006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hr-HR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  <a:p>
            <a:r>
              <a:rPr lang="hr-H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</a:rPr>
              <a:t>ELEKTROENERGETIKA</a:t>
            </a:r>
            <a:r>
              <a:rPr lang="hr-HR" dirty="0" smtClean="0"/>
              <a:t> </a:t>
            </a:r>
            <a:r>
              <a:rPr lang="hr-HR" sz="900" b="1" dirty="0" smtClean="0">
                <a:solidFill>
                  <a:schemeClr val="accent1"/>
                </a:solidFill>
                <a:latin typeface="Verdana" pitchFamily="34" charset="0"/>
              </a:rPr>
              <a:t/>
            </a:r>
            <a:br>
              <a:rPr lang="hr-HR" sz="900" b="1" dirty="0" smtClean="0">
                <a:solidFill>
                  <a:schemeClr val="accent1"/>
                </a:solidFill>
                <a:latin typeface="Verdana" pitchFamily="34" charset="0"/>
              </a:rPr>
            </a:br>
            <a:r>
              <a:rPr lang="hr-HR" sz="900" b="1" dirty="0" smtClean="0">
                <a:solidFill>
                  <a:schemeClr val="accent1"/>
                </a:solidFill>
                <a:latin typeface="Verdana" pitchFamily="34" charset="0"/>
              </a:rPr>
              <a:t> 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ELEKTROENERGETSKI SISTEMI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ELEKTROENERGETSKE TEHNOLOGIJE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INDUSTRIJSKA ELEKTROENERGETIKA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ENERGIJA I OKOLINA</a:t>
            </a:r>
          </a:p>
          <a:p>
            <a:pPr marL="266700" indent="-266700">
              <a:buClr>
                <a:schemeClr val="tx1"/>
              </a:buClr>
              <a:buFont typeface="Arial" pitchFamily="34" charset="0"/>
              <a:buChar char="•"/>
            </a:pPr>
            <a:r>
              <a:rPr lang="hr-HR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TEORETSKA ELEKTROTEHNIKA</a:t>
            </a:r>
            <a:r>
              <a:rPr lang="hr-HR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</a:p>
          <a:p>
            <a:pPr marL="171450" indent="-171450">
              <a:buClr>
                <a:schemeClr val="tx1"/>
              </a:buClr>
            </a:pPr>
            <a:endParaRPr lang="bs-Latn-BA" sz="1000" b="1" dirty="0">
              <a:solidFill>
                <a:srgbClr val="336699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nip and Round Single Corner Rectangle 12"/>
          <p:cNvSpPr/>
          <p:nvPr/>
        </p:nvSpPr>
        <p:spPr>
          <a:xfrm>
            <a:off x="714348" y="0"/>
            <a:ext cx="8001056" cy="6858000"/>
          </a:xfrm>
          <a:prstGeom prst="snip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8" name="Oval 7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14348" y="1831809"/>
            <a:ext cx="8001024" cy="223138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hr-HR" sz="10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hr-HR" b="1" dirty="0" smtClean="0">
                <a:solidFill>
                  <a:srgbClr val="FF0000"/>
                </a:solidFill>
                <a:latin typeface="Verdana" pitchFamily="34" charset="0"/>
              </a:rPr>
              <a:t>RAČUNARSTVO I INFORMATIKA</a:t>
            </a:r>
            <a:r>
              <a:rPr lang="hr-HR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hr-HR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endParaRPr lang="hr-HR" sz="9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266700" indent="-266700">
              <a:buClr>
                <a:schemeClr val="tx1"/>
              </a:buClr>
              <a:buFontTx/>
              <a:buChar char="•"/>
            </a:pPr>
            <a:r>
              <a:rPr lang="hr-HR" b="1" dirty="0" smtClean="0">
                <a:solidFill>
                  <a:srgbClr val="C00000"/>
                </a:solidFill>
                <a:latin typeface="Verdana" pitchFamily="34" charset="0"/>
              </a:rPr>
              <a:t>ARHITEKTURE RAČUNARSKIH SISTEMA I MREŽE</a:t>
            </a:r>
          </a:p>
          <a:p>
            <a:pPr marL="266700" indent="-266700">
              <a:buClr>
                <a:schemeClr val="tx1"/>
              </a:buClr>
              <a:buFontTx/>
              <a:buChar char="•"/>
            </a:pPr>
            <a:r>
              <a:rPr lang="hr-HR" b="1" dirty="0" smtClean="0">
                <a:solidFill>
                  <a:srgbClr val="C00000"/>
                </a:solidFill>
                <a:latin typeface="Verdana" pitchFamily="34" charset="0"/>
              </a:rPr>
              <a:t>RAČUNARSKI INFORMACIONI SISTEMI</a:t>
            </a:r>
          </a:p>
          <a:p>
            <a:pPr marL="266700" indent="-266700">
              <a:buClr>
                <a:schemeClr val="tx1"/>
              </a:buClr>
              <a:buFontTx/>
              <a:buChar char="•"/>
            </a:pPr>
            <a:r>
              <a:rPr lang="hr-HR" b="1" dirty="0" smtClean="0">
                <a:solidFill>
                  <a:srgbClr val="C00000"/>
                </a:solidFill>
                <a:latin typeface="Verdana" pitchFamily="34" charset="0"/>
              </a:rPr>
              <a:t>RAČUNARSKE NAUKE I OBRADA INFORMACIJA</a:t>
            </a:r>
          </a:p>
          <a:p>
            <a:pPr marL="266700" indent="-266700">
              <a:buClr>
                <a:schemeClr val="tx1"/>
              </a:buClr>
              <a:buFontTx/>
              <a:buChar char="•"/>
            </a:pPr>
            <a:r>
              <a:rPr lang="hr-HR" b="1" dirty="0" smtClean="0">
                <a:solidFill>
                  <a:srgbClr val="C00000"/>
                </a:solidFill>
                <a:latin typeface="Verdana" pitchFamily="34" charset="0"/>
              </a:rPr>
              <a:t>SOFTVERSKI INŽENJERING</a:t>
            </a:r>
          </a:p>
          <a:p>
            <a:pPr marL="266700" indent="-266700">
              <a:buClr>
                <a:schemeClr val="tx1"/>
              </a:buClr>
              <a:buFontTx/>
              <a:buChar char="•"/>
            </a:pPr>
            <a:r>
              <a:rPr lang="hr-HR" b="1" dirty="0" smtClean="0">
                <a:solidFill>
                  <a:srgbClr val="C00000"/>
                </a:solidFill>
                <a:latin typeface="Verdana" pitchFamily="34" charset="0"/>
              </a:rPr>
              <a:t>VJEŠTAČKA INTELIGENCIJA I BIOINFORMATIKA</a:t>
            </a:r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/>
            </a:r>
            <a:br>
              <a:rPr lang="hr-HR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</a:br>
            <a:endParaRPr lang="bs-Latn-BA" sz="1000" b="1" dirty="0">
              <a:solidFill>
                <a:schemeClr val="accent2">
                  <a:lumMod val="75000"/>
                </a:schemeClr>
              </a:solidFill>
              <a:latin typeface="Verdana" pitchFamily="34" charset="0"/>
            </a:endParaRPr>
          </a:p>
        </p:txBody>
      </p:sp>
      <p:pic>
        <p:nvPicPr>
          <p:cNvPr id="5125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43306" y="701675"/>
            <a:ext cx="161691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OBLASTI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348" y="4046387"/>
            <a:ext cx="8001024" cy="195438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hr-HR" sz="10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hr-HR" b="1" dirty="0" smtClean="0">
                <a:solidFill>
                  <a:srgbClr val="FF0000"/>
                </a:solidFill>
                <a:latin typeface="Verdana" pitchFamily="34" charset="0"/>
              </a:rPr>
              <a:t>TELEKOMUNIKACIJE</a:t>
            </a:r>
            <a:r>
              <a:rPr lang="hr-HR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hr-HR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endParaRPr lang="hr-HR" sz="9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266700" indent="-266700">
              <a:buClr>
                <a:schemeClr val="tx1"/>
              </a:buClr>
              <a:buFontTx/>
              <a:buChar char="•"/>
            </a:pPr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TEORIJA TELEKOMUNIKACIJA</a:t>
            </a:r>
          </a:p>
          <a:p>
            <a:pPr marL="266700" indent="-266700">
              <a:buClr>
                <a:schemeClr val="tx1"/>
              </a:buClr>
              <a:buFontTx/>
              <a:buChar char="•"/>
            </a:pPr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TELEKOMUNIKACIJSKE TEHNIKE</a:t>
            </a:r>
          </a:p>
          <a:p>
            <a:pPr marL="266700" indent="-266700">
              <a:buClr>
                <a:schemeClr val="tx1"/>
              </a:buClr>
              <a:buFontTx/>
              <a:buChar char="•"/>
            </a:pPr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RAČUNARSKE I TELEKOMUNIKACIJSKE MREŽE</a:t>
            </a:r>
          </a:p>
          <a:p>
            <a:pPr marL="266700" indent="-266700">
              <a:buClr>
                <a:schemeClr val="tx1"/>
              </a:buClr>
              <a:buFontTx/>
              <a:buChar char="•"/>
            </a:pPr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BEŽIČNE TELEKOMUNIKACIJE</a:t>
            </a:r>
            <a:br>
              <a:rPr lang="hr-HR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</a:br>
            <a:endParaRPr lang="bs-Latn-BA" sz="1000" b="1" dirty="0">
              <a:solidFill>
                <a:schemeClr val="accent2">
                  <a:lumMod val="7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357313" y="-26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3248025" y="58711"/>
            <a:ext cx="278332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Bolonjski</a:t>
            </a: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studij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14357" y="-24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36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82" y="-24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928662" y="5857892"/>
            <a:ext cx="7215238" cy="857256"/>
            <a:chOff x="928662" y="5857892"/>
            <a:chExt cx="7215238" cy="857256"/>
          </a:xfrm>
        </p:grpSpPr>
        <p:sp>
          <p:nvSpPr>
            <p:cNvPr id="9" name="Rounded Rectangle 8"/>
            <p:cNvSpPr/>
            <p:nvPr/>
          </p:nvSpPr>
          <p:spPr>
            <a:xfrm>
              <a:off x="928662" y="5857892"/>
              <a:ext cx="7215238" cy="85725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hr-HR" sz="20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Predfakultetsko</a:t>
              </a:r>
              <a:r>
                <a:rPr lang="hr-HR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 obrazovanje</a:t>
              </a:r>
              <a:endParaRPr lang="hr-HR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71538" y="6215082"/>
              <a:ext cx="6858048" cy="357190"/>
            </a:xfrm>
            <a:prstGeom prst="roundRect">
              <a:avLst>
                <a:gd name="adj" fmla="val 1181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 smtClean="0"/>
                <a:t>Gimnazije i srednje škole</a:t>
              </a:r>
              <a:endParaRPr lang="hr-HR" sz="20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00298" y="4071942"/>
            <a:ext cx="5643602" cy="1714512"/>
            <a:chOff x="2500298" y="4071942"/>
            <a:chExt cx="5643602" cy="1714512"/>
          </a:xfrm>
        </p:grpSpPr>
        <p:sp>
          <p:nvSpPr>
            <p:cNvPr id="12" name="Rounded Rectangle 11"/>
            <p:cNvSpPr/>
            <p:nvPr/>
          </p:nvSpPr>
          <p:spPr>
            <a:xfrm>
              <a:off x="2500298" y="4071942"/>
              <a:ext cx="5643602" cy="1714512"/>
            </a:xfrm>
            <a:prstGeom prst="roundRect">
              <a:avLst>
                <a:gd name="adj" fmla="val 9753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hr-HR" sz="20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Baccalauerat</a:t>
              </a:r>
              <a:r>
                <a:rPr lang="hr-HR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                                                      </a:t>
              </a:r>
              <a:r>
                <a:rPr lang="hr-HR" sz="2200" b="1" dirty="0" smtClean="0">
                  <a:solidFill>
                    <a:srgbClr val="C00000"/>
                  </a:solidFill>
                </a:rPr>
                <a:t>I Ciklus</a:t>
              </a:r>
              <a:endParaRPr lang="hr-HR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43174" y="4500570"/>
              <a:ext cx="5286412" cy="388940"/>
            </a:xfrm>
            <a:prstGeom prst="roundRect">
              <a:avLst>
                <a:gd name="adj" fmla="val 6486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/>
              <a:r>
                <a:rPr lang="hr-HR" sz="2000" dirty="0" smtClean="0"/>
                <a:t>Treća godina  –  Završni rad</a:t>
              </a:r>
              <a:endParaRPr lang="hr-HR" sz="20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643174" y="4929198"/>
              <a:ext cx="5286412" cy="357190"/>
            </a:xfrm>
            <a:prstGeom prst="roundRect">
              <a:avLst>
                <a:gd name="adj" fmla="val 6486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/>
              <a:r>
                <a:rPr lang="hr-HR" sz="2000" dirty="0" smtClean="0"/>
                <a:t>Druga godina studija</a:t>
              </a:r>
              <a:endParaRPr lang="hr-HR" sz="200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643174" y="5357826"/>
              <a:ext cx="5286412" cy="357190"/>
            </a:xfrm>
            <a:prstGeom prst="roundRect">
              <a:avLst>
                <a:gd name="adj" fmla="val 6486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/>
              <a:r>
                <a:rPr lang="hr-H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Prva zajednička godina</a:t>
              </a:r>
              <a:endParaRPr lang="hr-HR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928662" y="3357562"/>
            <a:ext cx="1500198" cy="2428892"/>
          </a:xfrm>
          <a:prstGeom prst="roundRect">
            <a:avLst>
              <a:gd name="adj" fmla="val 10862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Diplomirani inženjer</a:t>
            </a:r>
            <a:b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Ante </a:t>
            </a:r>
            <a:r>
              <a:rPr lang="hr-H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Bologna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500298" y="857232"/>
            <a:ext cx="5643602" cy="1857388"/>
            <a:chOff x="2857488" y="857232"/>
            <a:chExt cx="5286412" cy="1857388"/>
          </a:xfrm>
        </p:grpSpPr>
        <p:sp>
          <p:nvSpPr>
            <p:cNvPr id="20" name="Rounded Rectangle 19"/>
            <p:cNvSpPr/>
            <p:nvPr/>
          </p:nvSpPr>
          <p:spPr>
            <a:xfrm>
              <a:off x="2857488" y="857232"/>
              <a:ext cx="5286412" cy="1857388"/>
            </a:xfrm>
            <a:prstGeom prst="roundRect">
              <a:avLst>
                <a:gd name="adj" fmla="val 1119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hr-HR" sz="2000" b="1" dirty="0" smtClean="0">
                  <a:solidFill>
                    <a:srgbClr val="760000"/>
                  </a:solidFill>
                </a:rPr>
                <a:t>Doktorski Studij                                               </a:t>
              </a:r>
              <a:r>
                <a:rPr lang="hr-HR" sz="2200" b="1" dirty="0" smtClean="0">
                  <a:solidFill>
                    <a:srgbClr val="C00000"/>
                  </a:solidFill>
                </a:rPr>
                <a:t>III Ciklus</a:t>
              </a:r>
              <a:endParaRPr lang="hr-HR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00364" y="2214554"/>
              <a:ext cx="5000660" cy="357190"/>
            </a:xfrm>
            <a:prstGeom prst="roundRect">
              <a:avLst>
                <a:gd name="adj" fmla="val 11819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 smtClean="0"/>
                <a:t>Prva godina</a:t>
              </a:r>
              <a:endParaRPr lang="hr-HR" sz="20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000364" y="1785926"/>
              <a:ext cx="5000660" cy="357190"/>
            </a:xfrm>
            <a:prstGeom prst="roundRect">
              <a:avLst>
                <a:gd name="adj" fmla="val 11819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 smtClean="0"/>
                <a:t>Druga godina</a:t>
              </a:r>
              <a:endParaRPr lang="hr-HR" sz="2000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000364" y="1357298"/>
              <a:ext cx="5000660" cy="357190"/>
            </a:xfrm>
            <a:prstGeom prst="roundRect">
              <a:avLst>
                <a:gd name="adj" fmla="val 11819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 smtClean="0"/>
                <a:t>Treća godina – Završni rad</a:t>
              </a:r>
              <a:endParaRPr lang="hr-HR" sz="2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00298" y="2786058"/>
            <a:ext cx="5643602" cy="1214445"/>
            <a:chOff x="2857488" y="2786058"/>
            <a:chExt cx="5286412" cy="1214445"/>
          </a:xfrm>
        </p:grpSpPr>
        <p:sp>
          <p:nvSpPr>
            <p:cNvPr id="15" name="Rounded Rectangle 14"/>
            <p:cNvSpPr/>
            <p:nvPr/>
          </p:nvSpPr>
          <p:spPr>
            <a:xfrm>
              <a:off x="2857488" y="2786058"/>
              <a:ext cx="5286412" cy="121444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hr-HR" sz="2000" b="1" dirty="0" err="1" smtClean="0">
                  <a:solidFill>
                    <a:srgbClr val="760000"/>
                  </a:solidFill>
                </a:rPr>
                <a:t>Master</a:t>
              </a:r>
              <a:r>
                <a:rPr lang="hr-HR" sz="2000" b="1" dirty="0" smtClean="0">
                  <a:solidFill>
                    <a:srgbClr val="760000"/>
                  </a:solidFill>
                </a:rPr>
                <a:t> studij                                                     </a:t>
              </a:r>
              <a:r>
                <a:rPr lang="hr-HR" sz="2200" b="1" dirty="0" smtClean="0">
                  <a:solidFill>
                    <a:srgbClr val="C00000"/>
                  </a:solidFill>
                </a:rPr>
                <a:t>II Ciklus</a:t>
              </a:r>
              <a:endParaRPr lang="hr-HR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76316" y="3214686"/>
              <a:ext cx="5024708" cy="315519"/>
            </a:xfrm>
            <a:prstGeom prst="roundRect">
              <a:avLst>
                <a:gd name="adj" fmla="val 11819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 smtClean="0"/>
                <a:t>Druga godina studija – Završni rad</a:t>
              </a:r>
              <a:endParaRPr lang="hr-HR" sz="2000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76316" y="3571876"/>
              <a:ext cx="5024708" cy="315519"/>
            </a:xfrm>
            <a:prstGeom prst="roundRect">
              <a:avLst>
                <a:gd name="adj" fmla="val 11819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 smtClean="0"/>
                <a:t>Prva godina studija</a:t>
              </a:r>
              <a:endParaRPr lang="hr-HR" sz="2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28662" y="1857364"/>
            <a:ext cx="1500198" cy="1428760"/>
            <a:chOff x="928662" y="1857364"/>
            <a:chExt cx="1500198" cy="1428760"/>
          </a:xfrm>
        </p:grpSpPr>
        <p:sp>
          <p:nvSpPr>
            <p:cNvPr id="19" name="Rounded Rectangle 18"/>
            <p:cNvSpPr/>
            <p:nvPr/>
          </p:nvSpPr>
          <p:spPr>
            <a:xfrm>
              <a:off x="928662" y="1857364"/>
              <a:ext cx="1500198" cy="1428760"/>
            </a:xfrm>
            <a:prstGeom prst="roundRect">
              <a:avLst>
                <a:gd name="adj" fmla="val 713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/>
              <a:endParaRPr lang="hr-HR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00100" y="2066030"/>
              <a:ext cx="13573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dirty="0" smtClean="0">
                  <a:solidFill>
                    <a:schemeClr val="bg1">
                      <a:lumMod val="95000"/>
                    </a:schemeClr>
                  </a:solidFill>
                </a:rPr>
                <a:t>Magistar</a:t>
              </a:r>
              <a:br>
                <a:rPr lang="hr-HR" sz="1600" dirty="0" smtClean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hr-HR" sz="1600" dirty="0" smtClean="0">
                  <a:solidFill>
                    <a:schemeClr val="bg1">
                      <a:lumMod val="95000"/>
                    </a:schemeClr>
                  </a:solidFill>
                </a:rPr>
                <a:t>nauka</a:t>
              </a:r>
              <a:br>
                <a:rPr lang="hr-HR" sz="1600" dirty="0" smtClean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hr-HR" sz="1600" dirty="0" smtClean="0">
                  <a:solidFill>
                    <a:schemeClr val="bg1">
                      <a:lumMod val="95000"/>
                    </a:schemeClr>
                  </a:solidFill>
                </a:rPr>
                <a:t>Ante</a:t>
              </a:r>
            </a:p>
            <a:p>
              <a:pPr algn="ctr"/>
              <a:r>
                <a:rPr lang="hr-HR" sz="1600" dirty="0" err="1" smtClean="0">
                  <a:solidFill>
                    <a:schemeClr val="bg1">
                      <a:lumMod val="95000"/>
                    </a:schemeClr>
                  </a:solidFill>
                </a:rPr>
                <a:t>Bologna</a:t>
              </a:r>
              <a:endParaRPr lang="hr-HR" sz="16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7313" y="2981325"/>
            <a:ext cx="7786687" cy="1233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5" name="Oval 4"/>
          <p:cNvSpPr/>
          <p:nvPr/>
        </p:nvSpPr>
        <p:spPr bwMode="auto">
          <a:xfrm>
            <a:off x="285750" y="2500313"/>
            <a:ext cx="2000250" cy="20193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8436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500313"/>
            <a:ext cx="228600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7488" y="3127375"/>
            <a:ext cx="549983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Resursi fakulteta</a:t>
            </a:r>
            <a:endParaRPr lang="hr-H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57313" y="642938"/>
            <a:ext cx="778668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3200" dirty="0"/>
          </a:p>
        </p:txBody>
      </p:sp>
      <p:sp>
        <p:nvSpPr>
          <p:cNvPr id="8" name="Oval 7"/>
          <p:cNvSpPr/>
          <p:nvPr/>
        </p:nvSpPr>
        <p:spPr bwMode="auto">
          <a:xfrm>
            <a:off x="285750" y="285750"/>
            <a:ext cx="1214438" cy="121443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r-HR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9" name="Picture 3" descr="C:\Documents and Settings\admin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14287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48025" y="701675"/>
            <a:ext cx="22526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Laboratorije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5" descr="C:\Documents and Settings\admin\Desktop\ETF PREZENTACIJA\NOVI MATERIJAL\izdvojeno\vlcsnap-748298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675235"/>
            <a:ext cx="6243630" cy="468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8" descr="C:\Documents and Settings\admin\Desktop\ETF PREZENTACIJA\NOVI MATERIJAL\izdvojeno\vlcsnap-748302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103731"/>
            <a:ext cx="6572296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C:\Documents and Settings\admin\Desktop\ETF PREZENTACIJA\NOVI MATERIJAL\izdvojeno\lab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3231" y="389351"/>
            <a:ext cx="6270603" cy="5324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8F8F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4641</TotalTime>
  <Words>534</Words>
  <Application>Microsoft Office PowerPoint</Application>
  <PresentationFormat>On-screen Show (4:3)</PresentationFormat>
  <Paragraphs>172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Teo</dc:creator>
  <cp:lastModifiedBy>Teo</cp:lastModifiedBy>
  <cp:revision>299</cp:revision>
  <dcterms:created xsi:type="dcterms:W3CDTF">2008-07-15T19:37:32Z</dcterms:created>
  <dcterms:modified xsi:type="dcterms:W3CDTF">2009-04-09T23:57:25Z</dcterms:modified>
</cp:coreProperties>
</file>